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3.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696" r:id="rId3"/>
    <p:sldMasterId id="2147483683" r:id="rId4"/>
  </p:sldMasterIdLst>
  <p:notesMasterIdLst>
    <p:notesMasterId r:id="rId23"/>
  </p:notesMasterIdLst>
  <p:sldIdLst>
    <p:sldId id="324" r:id="rId5"/>
    <p:sldId id="321" r:id="rId6"/>
    <p:sldId id="302" r:id="rId7"/>
    <p:sldId id="303" r:id="rId8"/>
    <p:sldId id="305" r:id="rId9"/>
    <p:sldId id="357" r:id="rId10"/>
    <p:sldId id="306" r:id="rId11"/>
    <p:sldId id="311" r:id="rId12"/>
    <p:sldId id="312" r:id="rId13"/>
    <p:sldId id="313" r:id="rId14"/>
    <p:sldId id="341" r:id="rId15"/>
    <p:sldId id="354" r:id="rId16"/>
    <p:sldId id="355" r:id="rId17"/>
    <p:sldId id="356" r:id="rId18"/>
    <p:sldId id="328" r:id="rId19"/>
    <p:sldId id="338" r:id="rId20"/>
    <p:sldId id="339" r:id="rId21"/>
    <p:sldId id="349" r:id="rId22"/>
  </p:sldIdLst>
  <p:sldSz cx="12192000" cy="6858000"/>
  <p:notesSz cx="7102475" cy="10234613"/>
  <p:defaultTextStyle>
    <a:defPPr>
      <a:defRPr lang="fi-F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46"/>
    <a:srgbClr val="0001BE"/>
    <a:srgbClr val="00D7A7"/>
    <a:srgbClr val="FD4F00"/>
    <a:srgbClr val="DB2719"/>
    <a:srgbClr val="F5A3C7"/>
    <a:srgbClr val="9FC9EB"/>
    <a:srgbClr val="FC4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77" autoAdjust="0"/>
  </p:normalViewPr>
  <p:slideViewPr>
    <p:cSldViewPr snapToGrid="0">
      <p:cViewPr varScale="1">
        <p:scale>
          <a:sx n="64" d="100"/>
          <a:sy n="64" d="100"/>
        </p:scale>
        <p:origin x="3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077739" cy="513508"/>
          </a:xfrm>
          <a:prstGeom prst="rect">
            <a:avLst/>
          </a:prstGeom>
        </p:spPr>
        <p:txBody>
          <a:bodyPr vert="horz" lIns="99066" tIns="49533" rIns="99066" bIns="49533" rtlCol="0"/>
          <a:lstStyle>
            <a:lvl1pPr algn="l" eaLnBrk="1" fontAlgn="auto" hangingPunct="1">
              <a:spcBef>
                <a:spcPts val="0"/>
              </a:spcBef>
              <a:spcAft>
                <a:spcPts val="0"/>
              </a:spcAft>
              <a:defRPr sz="1300">
                <a:latin typeface="+mn-lt"/>
              </a:defRPr>
            </a:lvl1pPr>
          </a:lstStyle>
          <a:p>
            <a:pPr>
              <a:defRPr/>
            </a:pPr>
            <a:endParaRPr lang="fi-FI"/>
          </a:p>
        </p:txBody>
      </p:sp>
      <p:sp>
        <p:nvSpPr>
          <p:cNvPr id="3" name="Päivämäärän paikkamerkki 2"/>
          <p:cNvSpPr>
            <a:spLocks noGrp="1"/>
          </p:cNvSpPr>
          <p:nvPr>
            <p:ph type="dt" idx="1"/>
          </p:nvPr>
        </p:nvSpPr>
        <p:spPr>
          <a:xfrm>
            <a:off x="4023092" y="0"/>
            <a:ext cx="3077739" cy="513508"/>
          </a:xfrm>
          <a:prstGeom prst="rect">
            <a:avLst/>
          </a:prstGeom>
        </p:spPr>
        <p:txBody>
          <a:bodyPr vert="horz" lIns="99066" tIns="49533" rIns="99066" bIns="49533" rtlCol="0"/>
          <a:lstStyle>
            <a:lvl1pPr algn="r" eaLnBrk="1" fontAlgn="auto" hangingPunct="1">
              <a:spcBef>
                <a:spcPts val="0"/>
              </a:spcBef>
              <a:spcAft>
                <a:spcPts val="0"/>
              </a:spcAft>
              <a:defRPr sz="1300" smtClean="0">
                <a:latin typeface="+mn-lt"/>
              </a:defRPr>
            </a:lvl1pPr>
          </a:lstStyle>
          <a:p>
            <a:pPr>
              <a:defRPr/>
            </a:pPr>
            <a:fld id="{971FE019-1B58-43C3-AECE-49B24753D2CF}" type="datetimeFigureOut">
              <a:rPr lang="fi-FI"/>
              <a:pPr>
                <a:defRPr/>
              </a:pPr>
              <a:t>11.9.2023</a:t>
            </a:fld>
            <a:endParaRPr lang="fi-FI"/>
          </a:p>
        </p:txBody>
      </p:sp>
      <p:sp>
        <p:nvSpPr>
          <p:cNvPr id="4" name="Dian kuvan paikkamerkki 3"/>
          <p:cNvSpPr>
            <a:spLocks noGrp="1" noRot="1" noChangeAspect="1"/>
          </p:cNvSpPr>
          <p:nvPr>
            <p:ph type="sldImg" idx="2"/>
          </p:nvPr>
        </p:nvSpPr>
        <p:spPr>
          <a:xfrm>
            <a:off x="481013" y="1279525"/>
            <a:ext cx="6140450" cy="3454400"/>
          </a:xfrm>
          <a:prstGeom prst="rect">
            <a:avLst/>
          </a:prstGeom>
          <a:noFill/>
          <a:ln w="12700">
            <a:solidFill>
              <a:prstClr val="black"/>
            </a:solidFill>
          </a:ln>
        </p:spPr>
        <p:txBody>
          <a:bodyPr vert="horz" lIns="99066" tIns="49533" rIns="99066" bIns="49533" rtlCol="0" anchor="ctr"/>
          <a:lstStyle/>
          <a:p>
            <a:pPr lvl="0"/>
            <a:endParaRPr lang="fi-FI" noProof="0"/>
          </a:p>
        </p:txBody>
      </p:sp>
      <p:sp>
        <p:nvSpPr>
          <p:cNvPr id="5" name="Huomautusten paikkamerkki 4"/>
          <p:cNvSpPr>
            <a:spLocks noGrp="1"/>
          </p:cNvSpPr>
          <p:nvPr>
            <p:ph type="body" sz="quarter" idx="3"/>
          </p:nvPr>
        </p:nvSpPr>
        <p:spPr>
          <a:xfrm>
            <a:off x="710248" y="4925407"/>
            <a:ext cx="5681980" cy="4029879"/>
          </a:xfrm>
          <a:prstGeom prst="rect">
            <a:avLst/>
          </a:prstGeom>
        </p:spPr>
        <p:txBody>
          <a:bodyPr vert="horz" lIns="99066" tIns="49533" rIns="99066" bIns="49533" rtlCol="0"/>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Alatunnisteen paikkamerkki 5"/>
          <p:cNvSpPr>
            <a:spLocks noGrp="1"/>
          </p:cNvSpPr>
          <p:nvPr>
            <p:ph type="ftr" sz="quarter" idx="4"/>
          </p:nvPr>
        </p:nvSpPr>
        <p:spPr>
          <a:xfrm>
            <a:off x="0" y="9721107"/>
            <a:ext cx="3077739" cy="513507"/>
          </a:xfrm>
          <a:prstGeom prst="rect">
            <a:avLst/>
          </a:prstGeom>
        </p:spPr>
        <p:txBody>
          <a:bodyPr vert="horz" lIns="99066" tIns="49533" rIns="99066" bIns="49533" rtlCol="0" anchor="b"/>
          <a:lstStyle>
            <a:lvl1pPr algn="l" eaLnBrk="1" fontAlgn="auto" hangingPunct="1">
              <a:spcBef>
                <a:spcPts val="0"/>
              </a:spcBef>
              <a:spcAft>
                <a:spcPts val="0"/>
              </a:spcAft>
              <a:defRPr sz="1300">
                <a:latin typeface="+mn-lt"/>
              </a:defRPr>
            </a:lvl1pPr>
          </a:lstStyle>
          <a:p>
            <a:pPr>
              <a:defRPr/>
            </a:pPr>
            <a:endParaRPr lang="fi-FI"/>
          </a:p>
        </p:txBody>
      </p:sp>
      <p:sp>
        <p:nvSpPr>
          <p:cNvPr id="7" name="Dian numeron paikkamerkki 6"/>
          <p:cNvSpPr>
            <a:spLocks noGrp="1"/>
          </p:cNvSpPr>
          <p:nvPr>
            <p:ph type="sldNum" sz="quarter" idx="5"/>
          </p:nvPr>
        </p:nvSpPr>
        <p:spPr>
          <a:xfrm>
            <a:off x="4023092" y="9721107"/>
            <a:ext cx="3077739" cy="513507"/>
          </a:xfrm>
          <a:prstGeom prst="rect">
            <a:avLst/>
          </a:prstGeom>
        </p:spPr>
        <p:txBody>
          <a:bodyPr vert="horz" lIns="99066" tIns="49533" rIns="99066" bIns="49533" rtlCol="0" anchor="b"/>
          <a:lstStyle>
            <a:lvl1pPr algn="r" eaLnBrk="1" fontAlgn="auto" hangingPunct="1">
              <a:spcBef>
                <a:spcPts val="0"/>
              </a:spcBef>
              <a:spcAft>
                <a:spcPts val="0"/>
              </a:spcAft>
              <a:defRPr sz="1300" smtClean="0">
                <a:latin typeface="+mn-lt"/>
              </a:defRPr>
            </a:lvl1pPr>
          </a:lstStyle>
          <a:p>
            <a:pPr>
              <a:defRPr/>
            </a:pPr>
            <a:fld id="{CFC3DFC7-2C5B-4B19-A2A0-8A0E85AEB46F}" type="slidenum">
              <a:rPr lang="fi-FI"/>
              <a:pPr>
                <a:defRPr/>
              </a:pPr>
              <a:t>‹#›</a:t>
            </a:fld>
            <a:endParaRPr lang="fi-F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latin typeface="+mj-lt"/>
              </a:defRPr>
            </a:lvl1pPr>
          </a:lstStyle>
          <a:p>
            <a:r>
              <a:rPr lang="fi-FI"/>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9D829A5A-6A5A-4377-8564-C1747149FAC0}" type="datetime1">
              <a:rPr lang="fi-FI"/>
              <a:pPr>
                <a:defRPr/>
              </a:pPr>
              <a:t>11.9.2023</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99F144AE-2E5D-4F49-A7C9-21C989BF86BD}" type="slidenum">
              <a:rPr lang="fi-FI"/>
              <a:pPr>
                <a:defRPr/>
              </a:pPr>
              <a:t>‹#›</a:t>
            </a:fld>
            <a:endParaRPr lang="fi-FI" dirty="0"/>
          </a:p>
        </p:txBody>
      </p:sp>
    </p:spTree>
    <p:extLst>
      <p:ext uri="{BB962C8B-B14F-4D97-AF65-F5344CB8AC3E}">
        <p14:creationId xmlns:p14="http://schemas.microsoft.com/office/powerpoint/2010/main" val="1774582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38" y="0"/>
            <a:ext cx="1189037"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6015DF4C-678F-4535-93C9-176DCC16EB66}" type="datetime1">
              <a:rPr lang="fi-FI"/>
              <a:pPr>
                <a:defRPr/>
              </a:pPr>
              <a:t>11.9.2023</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44DC23B3-1207-4B75-B075-E52E6E420FAD}" type="slidenum">
              <a:rPr lang="fi-FI"/>
              <a:pPr>
                <a:defRPr/>
              </a:pPr>
              <a:t>‹#›</a:t>
            </a:fld>
            <a:endParaRPr lang="fi-FI"/>
          </a:p>
        </p:txBody>
      </p:sp>
    </p:spTree>
    <p:extLst>
      <p:ext uri="{BB962C8B-B14F-4D97-AF65-F5344CB8AC3E}">
        <p14:creationId xmlns:p14="http://schemas.microsoft.com/office/powerpoint/2010/main" val="91662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p:cNvSpPr>
            <a:spLocks noChangeAspect="1"/>
          </p:cNvSpPr>
          <p:nvPr/>
        </p:nvSpPr>
        <p:spPr bwMode="auto">
          <a:xfrm>
            <a:off x="11077575" y="0"/>
            <a:ext cx="1112838"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FA232CDE-F055-4B66-8486-5B4A6DC07A44}" type="datetime1">
              <a:rPr lang="fi-FI"/>
              <a:pPr>
                <a:defRPr/>
              </a:pPr>
              <a:t>11.9.2023</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E8F4F33C-90CF-4CBD-8F51-3FC1EC4EF6BE}" type="slidenum">
              <a:rPr lang="fi-FI"/>
              <a:pPr>
                <a:defRPr/>
              </a:pPr>
              <a:t>‹#›</a:t>
            </a:fld>
            <a:endParaRPr lang="fi-FI"/>
          </a:p>
        </p:txBody>
      </p:sp>
    </p:spTree>
    <p:extLst>
      <p:ext uri="{BB962C8B-B14F-4D97-AF65-F5344CB8AC3E}">
        <p14:creationId xmlns:p14="http://schemas.microsoft.com/office/powerpoint/2010/main" val="2434069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3"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86EA7F9D-70C7-46AB-9E05-B42E8566D2D8}" type="datetime1">
              <a:rPr lang="fi-FI"/>
              <a:pPr>
                <a:defRPr/>
              </a:pPr>
              <a:t>11.9.2023</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AA8E9F79-39C0-46A2-9269-D89833904D73}" type="slidenum">
              <a:rPr lang="fi-FI"/>
              <a:pPr>
                <a:defRPr/>
              </a:pPr>
              <a:t>‹#›</a:t>
            </a:fld>
            <a:endParaRPr lang="fi-FI"/>
          </a:p>
        </p:txBody>
      </p:sp>
    </p:spTree>
    <p:extLst>
      <p:ext uri="{BB962C8B-B14F-4D97-AF65-F5344CB8AC3E}">
        <p14:creationId xmlns:p14="http://schemas.microsoft.com/office/powerpoint/2010/main" val="2365229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5" y="0"/>
            <a:ext cx="1304925"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D989062B-066A-44A7-A9C4-0DE2B65E73F4}" type="datetime1">
              <a:rPr lang="fi-FI"/>
              <a:pPr>
                <a:defRPr/>
              </a:pPr>
              <a:t>11.9.2023</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FF0E944B-FB2E-48BD-BE50-BF386E872CC0}" type="slidenum">
              <a:rPr lang="fi-FI"/>
              <a:pPr>
                <a:defRPr/>
              </a:pPr>
              <a:t>‹#›</a:t>
            </a:fld>
            <a:endParaRPr lang="fi-FI"/>
          </a:p>
        </p:txBody>
      </p:sp>
    </p:spTree>
    <p:extLst>
      <p:ext uri="{BB962C8B-B14F-4D97-AF65-F5344CB8AC3E}">
        <p14:creationId xmlns:p14="http://schemas.microsoft.com/office/powerpoint/2010/main" val="3234982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0" y="0"/>
            <a:ext cx="1290638"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6026DB3E-C8EF-4822-8204-D75FC7EF3B31}" type="datetime1">
              <a:rPr lang="fi-FI"/>
              <a:pPr>
                <a:defRPr/>
              </a:pPr>
              <a:t>11.9.2023</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AAB42C20-78BA-4331-B45C-CE2DB46F523D}" type="slidenum">
              <a:rPr lang="fi-FI"/>
              <a:pPr>
                <a:defRPr/>
              </a:pPr>
              <a:t>‹#›</a:t>
            </a:fld>
            <a:endParaRPr lang="fi-FI"/>
          </a:p>
        </p:txBody>
      </p:sp>
    </p:spTree>
    <p:extLst>
      <p:ext uri="{BB962C8B-B14F-4D97-AF65-F5344CB8AC3E}">
        <p14:creationId xmlns:p14="http://schemas.microsoft.com/office/powerpoint/2010/main" val="3792907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pPr>
              <a:defRPr/>
            </a:pPr>
            <a:fld id="{3B73BFAC-F8B2-406F-8E0B-CB8866ABF3EF}" type="datetime1">
              <a:rPr lang="fi-FI"/>
              <a:pPr>
                <a:defRPr/>
              </a:pPr>
              <a:t>11.9.2023</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8A591AE6-FD5F-43BB-A4AC-FD537AF0DFA5}" type="slidenum">
              <a:rPr lang="fi-FI"/>
              <a:pPr>
                <a:defRPr/>
              </a:pPr>
              <a:t>‹#›</a:t>
            </a:fld>
            <a:endParaRPr lang="fi-FI" dirty="0"/>
          </a:p>
        </p:txBody>
      </p:sp>
    </p:spTree>
    <p:extLst>
      <p:ext uri="{BB962C8B-B14F-4D97-AF65-F5344CB8AC3E}">
        <p14:creationId xmlns:p14="http://schemas.microsoft.com/office/powerpoint/2010/main" val="1513667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0" y="1935804"/>
            <a:ext cx="5364000" cy="424179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fi-FI"/>
              <a:t>Muokkaa tekstin perustyylejä</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fi-FI"/>
              <a:t>Muokkaa tekstin perustyylejä</a:t>
            </a:r>
          </a:p>
        </p:txBody>
      </p:sp>
      <p:sp>
        <p:nvSpPr>
          <p:cNvPr id="7" name="Päivämäärän paikkamerkki 3"/>
          <p:cNvSpPr>
            <a:spLocks noGrp="1"/>
          </p:cNvSpPr>
          <p:nvPr>
            <p:ph type="dt" sz="half" idx="15"/>
          </p:nvPr>
        </p:nvSpPr>
        <p:spPr/>
        <p:txBody>
          <a:bodyPr/>
          <a:lstStyle>
            <a:lvl1pPr>
              <a:defRPr/>
            </a:lvl1pPr>
          </a:lstStyle>
          <a:p>
            <a:pPr>
              <a:defRPr/>
            </a:pPr>
            <a:fld id="{0FB540E0-4DD6-4229-B4CF-BE7E00632F01}" type="datetime1">
              <a:rPr lang="fi-FI"/>
              <a:pPr>
                <a:defRPr/>
              </a:pPr>
              <a:t>11.9.2023</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7FF5B6E0-325B-4144-A846-E5866455A523}" type="slidenum">
              <a:rPr lang="fi-FI"/>
              <a:pPr>
                <a:defRPr/>
              </a:pPr>
              <a:t>‹#›</a:t>
            </a:fld>
            <a:endParaRPr lang="fi-FI" dirty="0"/>
          </a:p>
        </p:txBody>
      </p:sp>
    </p:spTree>
    <p:extLst>
      <p:ext uri="{BB962C8B-B14F-4D97-AF65-F5344CB8AC3E}">
        <p14:creationId xmlns:p14="http://schemas.microsoft.com/office/powerpoint/2010/main" val="193462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a:t>Muokkaa perustyyl. napsautt.</a:t>
            </a:r>
            <a:endParaRPr lang="fi-FI" dirty="0"/>
          </a:p>
        </p:txBody>
      </p:sp>
      <p:sp>
        <p:nvSpPr>
          <p:cNvPr id="3" name="Sisällön paikkamerkki 2"/>
          <p:cNvSpPr>
            <a:spLocks noGrp="1"/>
          </p:cNvSpPr>
          <p:nvPr>
            <p:ph sz="half" idx="1"/>
          </p:nvPr>
        </p:nvSpPr>
        <p:spPr>
          <a:xfrm>
            <a:off x="457200" y="1195200"/>
            <a:ext cx="6371618"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fi-FI" noProof="0"/>
              <a:t>Lisää kuva napsauttamalla kuvaketta</a:t>
            </a:r>
          </a:p>
        </p:txBody>
      </p:sp>
      <p:sp>
        <p:nvSpPr>
          <p:cNvPr id="5" name="Päivämäärän paikkamerkki 3"/>
          <p:cNvSpPr>
            <a:spLocks noGrp="1"/>
          </p:cNvSpPr>
          <p:nvPr>
            <p:ph type="dt" sz="half" idx="14"/>
          </p:nvPr>
        </p:nvSpPr>
        <p:spPr/>
        <p:txBody>
          <a:bodyPr/>
          <a:lstStyle>
            <a:lvl1pPr>
              <a:defRPr/>
            </a:lvl1pPr>
          </a:lstStyle>
          <a:p>
            <a:pPr>
              <a:defRPr/>
            </a:pPr>
            <a:fld id="{4254D21A-9EB9-4E7B-9FCB-39AFB41E2CE3}" type="datetime1">
              <a:rPr lang="fi-FI"/>
              <a:pPr>
                <a:defRPr/>
              </a:pPr>
              <a:t>11.9.2023</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1F7BB576-DC10-4494-8402-CB3871C3A297}" type="slidenum">
              <a:rPr lang="fi-FI"/>
              <a:pPr>
                <a:defRPr/>
              </a:pPr>
              <a:t>‹#›</a:t>
            </a:fld>
            <a:endParaRPr lang="fi-FI" dirty="0"/>
          </a:p>
        </p:txBody>
      </p:sp>
    </p:spTree>
    <p:extLst>
      <p:ext uri="{BB962C8B-B14F-4D97-AF65-F5344CB8AC3E}">
        <p14:creationId xmlns:p14="http://schemas.microsoft.com/office/powerpoint/2010/main" val="3151165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endParaRPr lang="fi-FI" dirty="0"/>
          </a:p>
        </p:txBody>
      </p:sp>
      <p:sp>
        <p:nvSpPr>
          <p:cNvPr id="4" name="Päivämäärän paikkamerkki 3"/>
          <p:cNvSpPr>
            <a:spLocks noGrp="1"/>
          </p:cNvSpPr>
          <p:nvPr>
            <p:ph type="dt" sz="half" idx="14"/>
          </p:nvPr>
        </p:nvSpPr>
        <p:spPr/>
        <p:txBody>
          <a:bodyPr/>
          <a:lstStyle>
            <a:lvl1pPr>
              <a:defRPr/>
            </a:lvl1pPr>
          </a:lstStyle>
          <a:p>
            <a:pPr>
              <a:defRPr/>
            </a:pPr>
            <a:fld id="{C29E0D9D-C476-474E-99BB-AEE9A52B7B45}" type="datetime1">
              <a:rPr lang="fi-FI"/>
              <a:pPr>
                <a:defRPr/>
              </a:pPr>
              <a:t>11.9.2023</a:t>
            </a:fld>
            <a:endParaRPr lang="fi-FI" dirty="0"/>
          </a:p>
        </p:txBody>
      </p:sp>
      <p:sp>
        <p:nvSpPr>
          <p:cNvPr id="5"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6"/>
          </p:nvPr>
        </p:nvSpPr>
        <p:spPr/>
        <p:txBody>
          <a:bodyPr/>
          <a:lstStyle>
            <a:lvl1pPr>
              <a:defRPr/>
            </a:lvl1pPr>
          </a:lstStyle>
          <a:p>
            <a:pPr>
              <a:defRPr/>
            </a:pPr>
            <a:fld id="{1417C375-6F35-473A-801D-8F6FD139B2E3}" type="slidenum">
              <a:rPr lang="fi-FI"/>
              <a:pPr>
                <a:defRPr/>
              </a:pPr>
              <a:t>‹#›</a:t>
            </a:fld>
            <a:endParaRPr lang="fi-FI" dirty="0"/>
          </a:p>
        </p:txBody>
      </p:sp>
    </p:spTree>
    <p:extLst>
      <p:ext uri="{BB962C8B-B14F-4D97-AF65-F5344CB8AC3E}">
        <p14:creationId xmlns:p14="http://schemas.microsoft.com/office/powerpoint/2010/main" val="3468249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endParaRPr lang="fi-FI" dirty="0"/>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6" name="Päivämäärän paikkamerkki 3"/>
          <p:cNvSpPr>
            <a:spLocks noGrp="1"/>
          </p:cNvSpPr>
          <p:nvPr>
            <p:ph type="dt" sz="half" idx="16"/>
          </p:nvPr>
        </p:nvSpPr>
        <p:spPr/>
        <p:txBody>
          <a:bodyPr/>
          <a:lstStyle>
            <a:lvl1pPr>
              <a:defRPr/>
            </a:lvl1pPr>
          </a:lstStyle>
          <a:p>
            <a:pPr>
              <a:defRPr/>
            </a:pPr>
            <a:fld id="{EA4ACD8E-21FA-4483-BC45-7B0CB0F0CC92}" type="datetime1">
              <a:rPr lang="fi-FI"/>
              <a:pPr>
                <a:defRPr/>
              </a:pPr>
              <a:t>11.9.2023</a:t>
            </a:fld>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8"/>
          </p:nvPr>
        </p:nvSpPr>
        <p:spPr/>
        <p:txBody>
          <a:bodyPr/>
          <a:lstStyle>
            <a:lvl1pPr>
              <a:defRPr/>
            </a:lvl1pPr>
          </a:lstStyle>
          <a:p>
            <a:pPr>
              <a:defRPr/>
            </a:pPr>
            <a:fld id="{9B2442D9-FC27-4740-938E-89A6A5678FC5}" type="slidenum">
              <a:rPr lang="fi-FI"/>
              <a:pPr>
                <a:defRPr/>
              </a:pPr>
              <a:t>‹#›</a:t>
            </a:fld>
            <a:endParaRPr lang="fi-FI" dirty="0"/>
          </a:p>
        </p:txBody>
      </p:sp>
    </p:spTree>
    <p:extLst>
      <p:ext uri="{BB962C8B-B14F-4D97-AF65-F5344CB8AC3E}">
        <p14:creationId xmlns:p14="http://schemas.microsoft.com/office/powerpoint/2010/main" val="163828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B6905852-DCE4-458A-90AF-9389094DE419}" type="datetime1">
              <a:rPr lang="fi-FI"/>
              <a:pPr>
                <a:defRPr/>
              </a:pPr>
              <a:t>11.9.2023</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E47E2705-1FD5-4E13-B1A5-1F190781C435}" type="slidenum">
              <a:rPr lang="fi-FI"/>
              <a:pPr>
                <a:defRPr/>
              </a:pPr>
              <a:t>‹#›</a:t>
            </a:fld>
            <a:endParaRPr lang="fi-FI"/>
          </a:p>
        </p:txBody>
      </p:sp>
    </p:spTree>
    <p:extLst>
      <p:ext uri="{BB962C8B-B14F-4D97-AF65-F5344CB8AC3E}">
        <p14:creationId xmlns:p14="http://schemas.microsoft.com/office/powerpoint/2010/main" val="1969738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dirty="0"/>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endParaRPr lang="fi-FI" dirty="0"/>
          </a:p>
        </p:txBody>
      </p:sp>
      <p:sp>
        <p:nvSpPr>
          <p:cNvPr id="6" name="Päivämäärän paikkamerkki 3"/>
          <p:cNvSpPr>
            <a:spLocks noGrp="1"/>
          </p:cNvSpPr>
          <p:nvPr>
            <p:ph type="dt" sz="half" idx="16"/>
          </p:nvPr>
        </p:nvSpPr>
        <p:spPr/>
        <p:txBody>
          <a:bodyPr/>
          <a:lstStyle>
            <a:lvl1pPr>
              <a:defRPr/>
            </a:lvl1pPr>
          </a:lstStyle>
          <a:p>
            <a:pPr>
              <a:defRPr/>
            </a:pPr>
            <a:fld id="{0308CE4D-7F9E-4967-8768-9A071BD46814}" type="datetime1">
              <a:rPr lang="fi-FI"/>
              <a:pPr>
                <a:defRPr/>
              </a:pPr>
              <a:t>11.9.2023</a:t>
            </a:fld>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Etunimi Sukunimi</a:t>
            </a:r>
            <a:endParaRPr lang="fi-FI" dirty="0"/>
          </a:p>
        </p:txBody>
      </p:sp>
      <p:sp>
        <p:nvSpPr>
          <p:cNvPr id="10" name="Dian numeron paikkamerkki 5"/>
          <p:cNvSpPr>
            <a:spLocks noGrp="1"/>
          </p:cNvSpPr>
          <p:nvPr>
            <p:ph type="sldNum" sz="quarter" idx="18"/>
          </p:nvPr>
        </p:nvSpPr>
        <p:spPr/>
        <p:txBody>
          <a:bodyPr/>
          <a:lstStyle>
            <a:lvl1pPr>
              <a:defRPr/>
            </a:lvl1pPr>
          </a:lstStyle>
          <a:p>
            <a:pPr>
              <a:defRPr/>
            </a:pPr>
            <a:fld id="{8BFB4E37-1AEB-497C-9EB1-12C106D2A988}" type="slidenum">
              <a:rPr lang="fi-FI"/>
              <a:pPr>
                <a:defRPr/>
              </a:pPr>
              <a:t>‹#›</a:t>
            </a:fld>
            <a:endParaRPr lang="fi-FI" dirty="0"/>
          </a:p>
        </p:txBody>
      </p:sp>
    </p:spTree>
    <p:extLst>
      <p:ext uri="{BB962C8B-B14F-4D97-AF65-F5344CB8AC3E}">
        <p14:creationId xmlns:p14="http://schemas.microsoft.com/office/powerpoint/2010/main" val="2935564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endParaRPr lang="fi-FI" dirty="0"/>
          </a:p>
        </p:txBody>
      </p:sp>
      <p:sp>
        <p:nvSpPr>
          <p:cNvPr id="10" name="Päivämäärän paikkamerkki 3"/>
          <p:cNvSpPr>
            <a:spLocks noGrp="1"/>
          </p:cNvSpPr>
          <p:nvPr>
            <p:ph type="dt" sz="half" idx="19"/>
          </p:nvPr>
        </p:nvSpPr>
        <p:spPr/>
        <p:txBody>
          <a:bodyPr/>
          <a:lstStyle>
            <a:lvl1pPr>
              <a:defRPr/>
            </a:lvl1pPr>
          </a:lstStyle>
          <a:p>
            <a:pPr>
              <a:defRPr/>
            </a:pPr>
            <a:fld id="{EB7A40AF-ED29-4D2F-8B2D-23B405DB1B54}" type="datetime1">
              <a:rPr lang="fi-FI"/>
              <a:pPr>
                <a:defRPr/>
              </a:pPr>
              <a:t>11.9.2023</a:t>
            </a:fld>
            <a:endParaRPr lang="fi-FI" dirty="0"/>
          </a:p>
        </p:txBody>
      </p:sp>
      <p:sp>
        <p:nvSpPr>
          <p:cNvPr id="15" name="Alatunnisteen paikkamerkki 4"/>
          <p:cNvSpPr>
            <a:spLocks noGrp="1"/>
          </p:cNvSpPr>
          <p:nvPr>
            <p:ph type="ftr" sz="quarter" idx="20"/>
          </p:nvPr>
        </p:nvSpPr>
        <p:spPr/>
        <p:txBody>
          <a:bodyPr/>
          <a:lstStyle>
            <a:lvl1pPr>
              <a:defRPr/>
            </a:lvl1pPr>
          </a:lstStyle>
          <a:p>
            <a:pPr>
              <a:defRPr/>
            </a:pPr>
            <a:r>
              <a:rPr lang="fi-FI"/>
              <a:t>Etunimi Sukunimi</a:t>
            </a:r>
            <a:endParaRPr lang="fi-FI" dirty="0"/>
          </a:p>
        </p:txBody>
      </p:sp>
      <p:sp>
        <p:nvSpPr>
          <p:cNvPr id="16" name="Dian numeron paikkamerkki 5"/>
          <p:cNvSpPr>
            <a:spLocks noGrp="1"/>
          </p:cNvSpPr>
          <p:nvPr>
            <p:ph type="sldNum" sz="quarter" idx="21"/>
          </p:nvPr>
        </p:nvSpPr>
        <p:spPr/>
        <p:txBody>
          <a:bodyPr/>
          <a:lstStyle>
            <a:lvl1pPr>
              <a:defRPr/>
            </a:lvl1pPr>
          </a:lstStyle>
          <a:p>
            <a:pPr>
              <a:defRPr/>
            </a:pPr>
            <a:fld id="{11201FB0-C8F1-4BC0-A74C-229EA242A697}" type="slidenum">
              <a:rPr lang="fi-FI"/>
              <a:pPr>
                <a:defRPr/>
              </a:pPr>
              <a:t>‹#›</a:t>
            </a:fld>
            <a:endParaRPr lang="fi-FI" dirty="0"/>
          </a:p>
        </p:txBody>
      </p:sp>
    </p:spTree>
    <p:extLst>
      <p:ext uri="{BB962C8B-B14F-4D97-AF65-F5344CB8AC3E}">
        <p14:creationId xmlns:p14="http://schemas.microsoft.com/office/powerpoint/2010/main" val="1487199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0" y="5199063"/>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8"/>
          <p:cNvGrpSpPr>
            <a:grpSpLocks/>
          </p:cNvGrpSpPr>
          <p:nvPr/>
        </p:nvGrpSpPr>
        <p:grpSpPr bwMode="auto">
          <a:xfrm>
            <a:off x="465138" y="6221413"/>
            <a:ext cx="804862"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endParaRPr lang="fi-FI" dirty="0"/>
          </a:p>
        </p:txBody>
      </p:sp>
      <p:sp>
        <p:nvSpPr>
          <p:cNvPr id="16" name="Päivämäärän paikkamerkki 2"/>
          <p:cNvSpPr>
            <a:spLocks noGrp="1"/>
          </p:cNvSpPr>
          <p:nvPr>
            <p:ph type="dt" sz="half" idx="10"/>
          </p:nvPr>
        </p:nvSpPr>
        <p:spPr/>
        <p:txBody>
          <a:bodyPr/>
          <a:lstStyle>
            <a:lvl1pPr>
              <a:defRPr/>
            </a:lvl1pPr>
          </a:lstStyle>
          <a:p>
            <a:pPr>
              <a:defRPr/>
            </a:pPr>
            <a:fld id="{1E16AA3D-B77B-4680-8234-AEF7BE971DE0}" type="datetime1">
              <a:rPr lang="fi-FI"/>
              <a:pPr>
                <a:defRPr/>
              </a:pPr>
              <a:t>11.9.2023</a:t>
            </a:fld>
            <a:endParaRPr lang="fi-FI"/>
          </a:p>
        </p:txBody>
      </p:sp>
      <p:sp>
        <p:nvSpPr>
          <p:cNvPr id="17" name="Alatunnisteen paikkamerkki 3"/>
          <p:cNvSpPr>
            <a:spLocks noGrp="1"/>
          </p:cNvSpPr>
          <p:nvPr>
            <p:ph type="ftr" sz="quarter" idx="11"/>
          </p:nvPr>
        </p:nvSpPr>
        <p:spPr/>
        <p:txBody>
          <a:bodyPr/>
          <a:lstStyle>
            <a:lvl1pPr>
              <a:defRPr/>
            </a:lvl1pPr>
          </a:lstStyle>
          <a:p>
            <a:pPr>
              <a:defRPr/>
            </a:pPr>
            <a:r>
              <a:rPr lang="fi-FI"/>
              <a:t>Etunimi Sukunimi</a:t>
            </a:r>
          </a:p>
        </p:txBody>
      </p:sp>
      <p:sp>
        <p:nvSpPr>
          <p:cNvPr id="18" name="Dian numeron paikkamerkki 4"/>
          <p:cNvSpPr>
            <a:spLocks noGrp="1"/>
          </p:cNvSpPr>
          <p:nvPr>
            <p:ph type="sldNum" sz="quarter" idx="12"/>
          </p:nvPr>
        </p:nvSpPr>
        <p:spPr/>
        <p:txBody>
          <a:bodyPr/>
          <a:lstStyle>
            <a:lvl1pPr>
              <a:defRPr/>
            </a:lvl1pPr>
          </a:lstStyle>
          <a:p>
            <a:pPr>
              <a:defRPr/>
            </a:pPr>
            <a:fld id="{71AFD4B6-BBD7-48B8-A116-2A0BA00778A6}" type="slidenum">
              <a:rPr lang="fi-FI"/>
              <a:pPr>
                <a:defRPr/>
              </a:pPr>
              <a:t>‹#›</a:t>
            </a:fld>
            <a:endParaRPr lang="fi-FI"/>
          </a:p>
        </p:txBody>
      </p:sp>
    </p:spTree>
    <p:extLst>
      <p:ext uri="{BB962C8B-B14F-4D97-AF65-F5344CB8AC3E}">
        <p14:creationId xmlns:p14="http://schemas.microsoft.com/office/powerpoint/2010/main" val="16484618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8715375" y="3384550"/>
            <a:ext cx="3460750"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36"/>
          <p:cNvGrpSpPr/>
          <p:nvPr/>
        </p:nvGrpSpPr>
        <p:grpSpPr bwMode="black">
          <a:xfrm>
            <a:off x="472152" y="6228511"/>
            <a:ext cx="804333" cy="373549"/>
            <a:chOff x="228601" y="704851"/>
            <a:chExt cx="11734800" cy="5449888"/>
          </a:xfrm>
          <a:solidFill>
            <a:schemeClr val="bg1"/>
          </a:solidFill>
        </p:grpSpPr>
        <p:sp>
          <p:nvSpPr>
            <p:cNvPr id="5"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title"/>
          </p:nvPr>
        </p:nvSpPr>
        <p:spPr>
          <a:xfrm>
            <a:off x="10408599" y="5457217"/>
            <a:ext cx="1420237" cy="670884"/>
          </a:xfrm>
        </p:spPr>
        <p:txBody>
          <a:bodyPr anchor="ctr"/>
          <a:lstStyle>
            <a:lvl1pPr algn="ctr">
              <a:defRPr sz="1400" b="0">
                <a:latin typeface="+mn-lt"/>
              </a:defRPr>
            </a:lvl1pPr>
          </a:lstStyle>
          <a:p>
            <a:r>
              <a:rPr lang="fi-FI"/>
              <a:t>Muokkaa perustyyl. napsautt.</a:t>
            </a:r>
            <a:endParaRPr lang="fi-FI" dirty="0"/>
          </a:p>
        </p:txBody>
      </p:sp>
    </p:spTree>
    <p:extLst>
      <p:ext uri="{BB962C8B-B14F-4D97-AF65-F5344CB8AC3E}">
        <p14:creationId xmlns:p14="http://schemas.microsoft.com/office/powerpoint/2010/main" val="403643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39164630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pPr>
              <a:defRPr/>
            </a:pPr>
            <a:fld id="{1F8877CB-21FB-481D-A8AA-AA6290D70E77}" type="datetime1">
              <a:rPr lang="fi-FI"/>
              <a:pPr>
                <a:defRPr/>
              </a:pPr>
              <a:t>11.9.2023</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63615CDA-DD05-47A5-A568-8C612F80F76F}" type="slidenum">
              <a:rPr lang="fi-FI"/>
              <a:pPr>
                <a:defRPr/>
              </a:pPr>
              <a:t>‹#›</a:t>
            </a:fld>
            <a:endParaRPr lang="fi-FI" dirty="0"/>
          </a:p>
        </p:txBody>
      </p:sp>
    </p:spTree>
    <p:extLst>
      <p:ext uri="{BB962C8B-B14F-4D97-AF65-F5344CB8AC3E}">
        <p14:creationId xmlns:p14="http://schemas.microsoft.com/office/powerpoint/2010/main" val="9543001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A98B230F-218D-4CE6-8769-A822096CBCF4}" type="datetime1">
              <a:rPr lang="fi-FI"/>
              <a:pPr>
                <a:defRPr/>
              </a:pPr>
              <a:t>11.9.2023</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D4172AE3-5913-4F58-B43D-F902F9A5A397}" type="slidenum">
              <a:rPr lang="fi-FI"/>
              <a:pPr>
                <a:defRPr/>
              </a:pPr>
              <a:t>‹#›</a:t>
            </a:fld>
            <a:endParaRPr lang="fi-FI" dirty="0"/>
          </a:p>
        </p:txBody>
      </p:sp>
    </p:spTree>
    <p:extLst>
      <p:ext uri="{BB962C8B-B14F-4D97-AF65-F5344CB8AC3E}">
        <p14:creationId xmlns:p14="http://schemas.microsoft.com/office/powerpoint/2010/main" val="25846359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33029706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166087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105954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6E943B30-DA41-4078-966C-C865AFB94A89}" type="datetime1">
              <a:rPr lang="fi-FI"/>
              <a:pPr>
                <a:defRPr/>
              </a:pPr>
              <a:t>11.9.2023</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E66EB5D5-AFB1-41EF-9CD7-BB792A891885}" type="slidenum">
              <a:rPr lang="fi-FI"/>
              <a:pPr>
                <a:defRPr/>
              </a:pPr>
              <a:t>‹#›</a:t>
            </a:fld>
            <a:endParaRPr lang="fi-FI"/>
          </a:p>
        </p:txBody>
      </p:sp>
    </p:spTree>
    <p:extLst>
      <p:ext uri="{BB962C8B-B14F-4D97-AF65-F5344CB8AC3E}">
        <p14:creationId xmlns:p14="http://schemas.microsoft.com/office/powerpoint/2010/main" val="1352188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39269072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20355435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41690076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685149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33763014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18"/>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20645873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32040064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0000B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3" name="Päivämäärän paikkamerkki 3"/>
          <p:cNvSpPr>
            <a:spLocks noGrp="1"/>
          </p:cNvSpPr>
          <p:nvPr>
            <p:ph type="dt" sz="half" idx="10"/>
          </p:nvPr>
        </p:nvSpPr>
        <p:spPr/>
        <p:txBody>
          <a:bodyPr/>
          <a:lstStyle>
            <a:lvl1pPr>
              <a:defRPr/>
            </a:lvl1pPr>
          </a:lstStyle>
          <a:p>
            <a:pPr>
              <a:defRPr/>
            </a:pPr>
            <a:fld id="{9F41CAB9-081B-44CD-BDFC-E0E4262F673D}" type="datetime1">
              <a:rPr lang="fi-FI"/>
              <a:pPr>
                <a:defRPr/>
              </a:pPr>
              <a:t>11.9.2023</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84C98EAF-D1AA-49A6-B12A-F48671932304}" type="slidenum">
              <a:rPr lang="fi-FI"/>
              <a:pPr>
                <a:defRPr/>
              </a:pPr>
              <a:t>‹#›</a:t>
            </a:fld>
            <a:endParaRPr lang="fi-FI" dirty="0"/>
          </a:p>
        </p:txBody>
      </p:sp>
    </p:spTree>
    <p:extLst>
      <p:ext uri="{BB962C8B-B14F-4D97-AF65-F5344CB8AC3E}">
        <p14:creationId xmlns:p14="http://schemas.microsoft.com/office/powerpoint/2010/main" val="19032898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rgbClr val="0000BF"/>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8FD4CA49-74EF-4A93-ADAC-E23D591FB5EC}" type="datetime1">
              <a:rPr lang="fi-FI"/>
              <a:pPr>
                <a:defRPr/>
              </a:pPr>
              <a:t>11.9.2023</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DDAA9F20-6983-435C-BCD8-8B81B3186E50}" type="slidenum">
              <a:rPr lang="fi-FI"/>
              <a:pPr>
                <a:defRPr/>
              </a:pPr>
              <a:t>‹#›</a:t>
            </a:fld>
            <a:endParaRPr lang="fi-FI"/>
          </a:p>
        </p:txBody>
      </p:sp>
    </p:spTree>
    <p:extLst>
      <p:ext uri="{BB962C8B-B14F-4D97-AF65-F5344CB8AC3E}">
        <p14:creationId xmlns:p14="http://schemas.microsoft.com/office/powerpoint/2010/main" val="3667587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lvl1pPr>
              <a:defRPr/>
            </a:lvl1pPr>
          </a:lstStyle>
          <a:p>
            <a:pPr>
              <a:defRPr/>
            </a:pPr>
            <a:fld id="{4459A1E3-2603-41AC-B120-14EA59FB872D}" type="datetime1">
              <a:rPr lang="fi-FI"/>
              <a:pPr>
                <a:defRPr/>
              </a:pPr>
              <a:t>11.9.2023</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8102829E-C161-43A2-93F6-264AEC52F9D6}" type="slidenum">
              <a:rPr lang="fi-FI"/>
              <a:pPr>
                <a:defRPr/>
              </a:pPr>
              <a:t>‹#›</a:t>
            </a:fld>
            <a:endParaRPr lang="fi-FI" dirty="0"/>
          </a:p>
        </p:txBody>
      </p:sp>
    </p:spTree>
    <p:extLst>
      <p:ext uri="{BB962C8B-B14F-4D97-AF65-F5344CB8AC3E}">
        <p14:creationId xmlns:p14="http://schemas.microsoft.com/office/powerpoint/2010/main" val="164677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C14A6C94-A789-424D-A6F7-3A3C62711901}" type="datetime1">
              <a:rPr lang="fi-FI"/>
              <a:pPr>
                <a:defRPr/>
              </a:pPr>
              <a:t>11.9.2023</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EDFEDE10-B9B2-490D-91E1-5F14094A1326}" type="slidenum">
              <a:rPr lang="fi-FI"/>
              <a:pPr>
                <a:defRPr/>
              </a:pPr>
              <a:t>‹#›</a:t>
            </a:fld>
            <a:endParaRPr lang="fi-FI"/>
          </a:p>
        </p:txBody>
      </p:sp>
    </p:spTree>
    <p:extLst>
      <p:ext uri="{BB962C8B-B14F-4D97-AF65-F5344CB8AC3E}">
        <p14:creationId xmlns:p14="http://schemas.microsoft.com/office/powerpoint/2010/main" val="12511922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5"/>
          <p:cNvSpPr>
            <a:spLocks noChangeAspect="1"/>
          </p:cNvSpPr>
          <p:nvPr/>
        </p:nvSpPr>
        <p:spPr bwMode="auto">
          <a:xfrm>
            <a:off x="11047413" y="0"/>
            <a:ext cx="1141412" cy="6858000"/>
          </a:xfrm>
          <a:custGeom>
            <a:avLst/>
            <a:gdLst>
              <a:gd name="T0" fmla="*/ 107499 w 2359"/>
              <a:gd name="T1" fmla="*/ 0 h 14300"/>
              <a:gd name="T2" fmla="*/ 0 w 2359"/>
              <a:gd name="T3" fmla="*/ 340023 h 14300"/>
              <a:gd name="T4" fmla="*/ 115731 w 2359"/>
              <a:gd name="T5" fmla="*/ 771645 h 14300"/>
              <a:gd name="T6" fmla="*/ 0 w 2359"/>
              <a:gd name="T7" fmla="*/ 1203267 h 14300"/>
              <a:gd name="T8" fmla="*/ 115731 w 2359"/>
              <a:gd name="T9" fmla="*/ 1634890 h 14300"/>
              <a:gd name="T10" fmla="*/ 0 w 2359"/>
              <a:gd name="T11" fmla="*/ 2066032 h 14300"/>
              <a:gd name="T12" fmla="*/ 115731 w 2359"/>
              <a:gd name="T13" fmla="*/ 2497655 h 14300"/>
              <a:gd name="T14" fmla="*/ 115731 w 2359"/>
              <a:gd name="T15" fmla="*/ 2519716 h 14300"/>
              <a:gd name="T16" fmla="*/ 0 w 2359"/>
              <a:gd name="T17" fmla="*/ 2951338 h 14300"/>
              <a:gd name="T18" fmla="*/ 115731 w 2359"/>
              <a:gd name="T19" fmla="*/ 3382481 h 14300"/>
              <a:gd name="T20" fmla="*/ 0 w 2359"/>
              <a:gd name="T21" fmla="*/ 3814103 h 14300"/>
              <a:gd name="T22" fmla="*/ 115731 w 2359"/>
              <a:gd name="T23" fmla="*/ 4245725 h 14300"/>
              <a:gd name="T24" fmla="*/ 0 w 2359"/>
              <a:gd name="T25" fmla="*/ 4676868 h 14300"/>
              <a:gd name="T26" fmla="*/ 115731 w 2359"/>
              <a:gd name="T27" fmla="*/ 5108491 h 14300"/>
              <a:gd name="T28" fmla="*/ 0 w 2359"/>
              <a:gd name="T29" fmla="*/ 5540113 h 14300"/>
              <a:gd name="T30" fmla="*/ 115731 w 2359"/>
              <a:gd name="T31" fmla="*/ 5971256 h 14300"/>
              <a:gd name="T32" fmla="*/ 0 w 2359"/>
              <a:gd name="T33" fmla="*/ 6402878 h 14300"/>
              <a:gd name="T34" fmla="*/ 115731 w 2359"/>
              <a:gd name="T35" fmla="*/ 6834501 h 14300"/>
              <a:gd name="T36" fmla="*/ 115247 w 2359"/>
              <a:gd name="T37" fmla="*/ 6858000 h 14300"/>
              <a:gd name="T38" fmla="*/ 1142297 w 2359"/>
              <a:gd name="T39" fmla="*/ 6858000 h 14300"/>
              <a:gd name="T40" fmla="*/ 1142297 w 2359"/>
              <a:gd name="T41" fmla="*/ 0 h 14300"/>
              <a:gd name="T42" fmla="*/ 107499 w 2359"/>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9"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359" y="14300"/>
                </a:lnTo>
                <a:lnTo>
                  <a:pt x="2359" y="0"/>
                </a:lnTo>
                <a:lnTo>
                  <a:pt x="222"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3"/>
          <p:cNvSpPr>
            <a:spLocks noGrp="1"/>
          </p:cNvSpPr>
          <p:nvPr>
            <p:ph type="dt" sz="half" idx="10"/>
          </p:nvPr>
        </p:nvSpPr>
        <p:spPr/>
        <p:txBody>
          <a:bodyPr/>
          <a:lstStyle>
            <a:lvl1pPr>
              <a:defRPr/>
            </a:lvl1pPr>
          </a:lstStyle>
          <a:p>
            <a:pPr>
              <a:defRPr/>
            </a:pPr>
            <a:fld id="{AF975BA6-3703-47DC-9B31-1EAA7B2B39E6}" type="datetime1">
              <a:rPr lang="fi-FI"/>
              <a:pPr>
                <a:defRPr/>
              </a:pPr>
              <a:t>11.9.2023</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827DE8D2-F044-4A83-97F5-E5E4753B89AE}" type="slidenum">
              <a:rPr lang="fi-FI"/>
              <a:pPr>
                <a:defRPr/>
              </a:pPr>
              <a:t>‹#›</a:t>
            </a:fld>
            <a:endParaRPr lang="fi-FI"/>
          </a:p>
        </p:txBody>
      </p:sp>
    </p:spTree>
    <p:extLst>
      <p:ext uri="{BB962C8B-B14F-4D97-AF65-F5344CB8AC3E}">
        <p14:creationId xmlns:p14="http://schemas.microsoft.com/office/powerpoint/2010/main" val="8446137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pPr>
              <a:defRPr/>
            </a:pPr>
            <a:fld id="{F28B3FA9-D01A-4098-990A-BB6164C92BB4}" type="datetime1">
              <a:rPr lang="fi-FI"/>
              <a:pPr>
                <a:defRPr/>
              </a:pPr>
              <a:t>11.9.2023</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2590B09-8D6F-4E00-9334-700A912C1228}" type="slidenum">
              <a:rPr lang="fi-FI"/>
              <a:pPr>
                <a:defRPr/>
              </a:pPr>
              <a:t>‹#›</a:t>
            </a:fld>
            <a:endParaRPr lang="fi-FI" dirty="0"/>
          </a:p>
        </p:txBody>
      </p:sp>
    </p:spTree>
    <p:extLst>
      <p:ext uri="{BB962C8B-B14F-4D97-AF65-F5344CB8AC3E}">
        <p14:creationId xmlns:p14="http://schemas.microsoft.com/office/powerpoint/2010/main" val="22687965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7" name="Päivämäärän paikkamerkki 3"/>
          <p:cNvSpPr>
            <a:spLocks noGrp="1"/>
          </p:cNvSpPr>
          <p:nvPr>
            <p:ph type="dt" sz="half" idx="15"/>
          </p:nvPr>
        </p:nvSpPr>
        <p:spPr/>
        <p:txBody>
          <a:bodyPr/>
          <a:lstStyle>
            <a:lvl1pPr>
              <a:defRPr/>
            </a:lvl1pPr>
          </a:lstStyle>
          <a:p>
            <a:pPr>
              <a:defRPr/>
            </a:pPr>
            <a:fld id="{F2CC5D24-4488-4388-AFD6-E98729140FF2}" type="datetime1">
              <a:rPr lang="fi-FI"/>
              <a:pPr>
                <a:defRPr/>
              </a:pPr>
              <a:t>11.9.2023</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9BCF5CBE-6C1C-42E8-BFBC-DB5C0C3DCD57}" type="slidenum">
              <a:rPr lang="fi-FI"/>
              <a:pPr>
                <a:defRPr/>
              </a:pPr>
              <a:t>‹#›</a:t>
            </a:fld>
            <a:endParaRPr lang="fi-FI" dirty="0"/>
          </a:p>
        </p:txBody>
      </p:sp>
    </p:spTree>
    <p:extLst>
      <p:ext uri="{BB962C8B-B14F-4D97-AF65-F5344CB8AC3E}">
        <p14:creationId xmlns:p14="http://schemas.microsoft.com/office/powerpoint/2010/main" val="38216947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457200" y="1195200"/>
            <a:ext cx="6371618"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p:cNvSpPr>
            <a:spLocks noGrp="1"/>
          </p:cNvSpPr>
          <p:nvPr>
            <p:ph type="dt" sz="half" idx="14"/>
          </p:nvPr>
        </p:nvSpPr>
        <p:spPr/>
        <p:txBody>
          <a:bodyPr/>
          <a:lstStyle>
            <a:lvl1pPr>
              <a:defRPr/>
            </a:lvl1pPr>
          </a:lstStyle>
          <a:p>
            <a:pPr>
              <a:defRPr/>
            </a:pPr>
            <a:fld id="{3B75D5C1-F7CF-407B-A2C5-66514BEC43E5}" type="datetime1">
              <a:rPr lang="fi-FI"/>
              <a:pPr>
                <a:defRPr/>
              </a:pPr>
              <a:t>11.9.2023</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127AD178-60FF-4514-AA07-539B0C75D19B}" type="slidenum">
              <a:rPr lang="fi-FI"/>
              <a:pPr>
                <a:defRPr/>
              </a:pPr>
              <a:t>‹#›</a:t>
            </a:fld>
            <a:endParaRPr lang="fi-FI" dirty="0"/>
          </a:p>
        </p:txBody>
      </p:sp>
    </p:spTree>
    <p:extLst>
      <p:ext uri="{BB962C8B-B14F-4D97-AF65-F5344CB8AC3E}">
        <p14:creationId xmlns:p14="http://schemas.microsoft.com/office/powerpoint/2010/main" val="35260811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pPr>
              <a:defRPr/>
            </a:pPr>
            <a:fld id="{E6132D9C-48DC-44A3-9523-F54C2CC43900}" type="datetime1">
              <a:rPr lang="fi-FI"/>
              <a:pPr>
                <a:defRPr/>
              </a:pPr>
              <a:t>11.9.2023</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6414B3AE-0155-474C-B369-EFC18A382F4D}" type="slidenum">
              <a:rPr lang="fi-FI"/>
              <a:pPr>
                <a:defRPr/>
              </a:pPr>
              <a:t>‹#›</a:t>
            </a:fld>
            <a:endParaRPr lang="fi-FI" dirty="0"/>
          </a:p>
        </p:txBody>
      </p:sp>
    </p:spTree>
    <p:extLst>
      <p:ext uri="{BB962C8B-B14F-4D97-AF65-F5344CB8AC3E}">
        <p14:creationId xmlns:p14="http://schemas.microsoft.com/office/powerpoint/2010/main" val="15814235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7B22764D-56E7-4422-AE20-144D390781F5}" type="datetime1">
              <a:rPr lang="fi-FI"/>
              <a:pPr>
                <a:defRPr/>
              </a:pPr>
              <a:t>11.9.2023</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64524E75-AD8A-448C-B20E-1DA408BF3EA6}" type="slidenum">
              <a:rPr lang="fi-FI"/>
              <a:pPr>
                <a:defRPr/>
              </a:pPr>
              <a:t>‹#›</a:t>
            </a:fld>
            <a:endParaRPr lang="fi-FI" dirty="0"/>
          </a:p>
        </p:txBody>
      </p:sp>
    </p:spTree>
    <p:extLst>
      <p:ext uri="{BB962C8B-B14F-4D97-AF65-F5344CB8AC3E}">
        <p14:creationId xmlns:p14="http://schemas.microsoft.com/office/powerpoint/2010/main" val="3152987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0791474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198750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88863788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38888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30FED856-7A11-488E-BA4E-8923657DB64D}" type="datetime1">
              <a:rPr lang="fi-FI"/>
              <a:pPr>
                <a:defRPr/>
              </a:pPr>
              <a:t>11.9.2023</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6FCA154-7B0C-487B-AF2B-981E3BFA6305}" type="slidenum">
              <a:rPr lang="fi-FI"/>
              <a:pPr>
                <a:defRPr/>
              </a:pPr>
              <a:t>‹#›</a:t>
            </a:fld>
            <a:endParaRPr lang="fi-FI"/>
          </a:p>
        </p:txBody>
      </p:sp>
    </p:spTree>
    <p:extLst>
      <p:ext uri="{BB962C8B-B14F-4D97-AF65-F5344CB8AC3E}">
        <p14:creationId xmlns:p14="http://schemas.microsoft.com/office/powerpoint/2010/main" val="2952043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7228925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1890907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5490659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8451661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00D7A6"/>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3276405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2564297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D4F00"/>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3" name="Päivämäärän paikkamerkki 3"/>
          <p:cNvSpPr>
            <a:spLocks noGrp="1"/>
          </p:cNvSpPr>
          <p:nvPr>
            <p:ph type="dt" sz="half" idx="10"/>
          </p:nvPr>
        </p:nvSpPr>
        <p:spPr/>
        <p:txBody>
          <a:bodyPr/>
          <a:lstStyle>
            <a:lvl1pPr>
              <a:defRPr/>
            </a:lvl1pPr>
          </a:lstStyle>
          <a:p>
            <a:pPr>
              <a:defRPr/>
            </a:pPr>
            <a:fld id="{258FBBBE-7F5F-40E0-9F17-6B51308DD547}" type="datetime1">
              <a:rPr lang="fi-FI"/>
              <a:pPr>
                <a:defRPr/>
              </a:pPr>
              <a:t>11.9.2023</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A3D71399-0813-4B88-9058-21F6C77D2E79}" type="slidenum">
              <a:rPr lang="fi-FI"/>
              <a:pPr>
                <a:defRPr/>
              </a:pPr>
              <a:t>‹#›</a:t>
            </a:fld>
            <a:endParaRPr lang="fi-FI" dirty="0"/>
          </a:p>
        </p:txBody>
      </p:sp>
    </p:spTree>
    <p:extLst>
      <p:ext uri="{BB962C8B-B14F-4D97-AF65-F5344CB8AC3E}">
        <p14:creationId xmlns:p14="http://schemas.microsoft.com/office/powerpoint/2010/main" val="13215580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3AF92B0E-BE2F-433D-B194-6BD77488110D}" type="datetime1">
              <a:rPr lang="fi-FI"/>
              <a:pPr>
                <a:defRPr/>
              </a:pPr>
              <a:t>11.9.2023</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6A79EC2B-BFA0-44E5-8468-035589BE5C65}" type="slidenum">
              <a:rPr lang="fi-FI"/>
              <a:pPr>
                <a:defRPr/>
              </a:pPr>
              <a:t>‹#›</a:t>
            </a:fld>
            <a:endParaRPr lang="fi-FI"/>
          </a:p>
        </p:txBody>
      </p:sp>
    </p:spTree>
    <p:extLst>
      <p:ext uri="{BB962C8B-B14F-4D97-AF65-F5344CB8AC3E}">
        <p14:creationId xmlns:p14="http://schemas.microsoft.com/office/powerpoint/2010/main" val="12611763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lvl1pPr>
              <a:defRPr/>
            </a:lvl1pPr>
          </a:lstStyle>
          <a:p>
            <a:pPr>
              <a:defRPr/>
            </a:pPr>
            <a:fld id="{ABED3AB5-C871-4378-B71B-42CF73B434F2}" type="datetime1">
              <a:rPr lang="fi-FI"/>
              <a:pPr>
                <a:defRPr/>
              </a:pPr>
              <a:t>11.9.2023</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E5E5CA57-7150-48EF-9F6E-6D904DAA0333}" type="slidenum">
              <a:rPr lang="fi-FI"/>
              <a:pPr>
                <a:defRPr/>
              </a:pPr>
              <a:t>‹#›</a:t>
            </a:fld>
            <a:endParaRPr lang="fi-FI" dirty="0"/>
          </a:p>
        </p:txBody>
      </p:sp>
    </p:spTree>
    <p:extLst>
      <p:ext uri="{BB962C8B-B14F-4D97-AF65-F5344CB8AC3E}">
        <p14:creationId xmlns:p14="http://schemas.microsoft.com/office/powerpoint/2010/main" val="22100615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5"/>
          <p:cNvSpPr>
            <a:spLocks noChangeAspect="1"/>
          </p:cNvSpPr>
          <p:nvPr/>
        </p:nvSpPr>
        <p:spPr bwMode="auto">
          <a:xfrm>
            <a:off x="10806113" y="0"/>
            <a:ext cx="1395412" cy="6858000"/>
          </a:xfrm>
          <a:custGeom>
            <a:avLst/>
            <a:gdLst>
              <a:gd name="T0" fmla="*/ 30477 w 2885"/>
              <a:gd name="T1" fmla="*/ 0 h 14300"/>
              <a:gd name="T2" fmla="*/ 18383 w 2885"/>
              <a:gd name="T3" fmla="*/ 11990 h 14300"/>
              <a:gd name="T4" fmla="*/ 286874 w 2885"/>
              <a:gd name="T5" fmla="*/ 276718 h 14300"/>
              <a:gd name="T6" fmla="*/ 18383 w 2885"/>
              <a:gd name="T7" fmla="*/ 540967 h 14300"/>
              <a:gd name="T8" fmla="*/ 268491 w 2885"/>
              <a:gd name="T9" fmla="*/ 787951 h 14300"/>
              <a:gd name="T10" fmla="*/ 0 w 2885"/>
              <a:gd name="T11" fmla="*/ 1052199 h 14300"/>
              <a:gd name="T12" fmla="*/ 268491 w 2885"/>
              <a:gd name="T13" fmla="*/ 1316928 h 14300"/>
              <a:gd name="T14" fmla="*/ 0 w 2885"/>
              <a:gd name="T15" fmla="*/ 1581656 h 14300"/>
              <a:gd name="T16" fmla="*/ 268491 w 2885"/>
              <a:gd name="T17" fmla="*/ 1846385 h 14300"/>
              <a:gd name="T18" fmla="*/ 0 w 2885"/>
              <a:gd name="T19" fmla="*/ 2111113 h 14300"/>
              <a:gd name="T20" fmla="*/ 268491 w 2885"/>
              <a:gd name="T21" fmla="*/ 2375841 h 14300"/>
              <a:gd name="T22" fmla="*/ 0 w 2885"/>
              <a:gd name="T23" fmla="*/ 2640570 h 14300"/>
              <a:gd name="T24" fmla="*/ 268491 w 2885"/>
              <a:gd name="T25" fmla="*/ 2905298 h 14300"/>
              <a:gd name="T26" fmla="*/ 0 w 2885"/>
              <a:gd name="T27" fmla="*/ 3170027 h 14300"/>
              <a:gd name="T28" fmla="*/ 281553 w 2885"/>
              <a:gd name="T29" fmla="*/ 3447704 h 14300"/>
              <a:gd name="T30" fmla="*/ 18383 w 2885"/>
              <a:gd name="T31" fmla="*/ 3706677 h 14300"/>
              <a:gd name="T32" fmla="*/ 286874 w 2885"/>
              <a:gd name="T33" fmla="*/ 3971405 h 14300"/>
              <a:gd name="T34" fmla="*/ 18383 w 2885"/>
              <a:gd name="T35" fmla="*/ 4236134 h 14300"/>
              <a:gd name="T36" fmla="*/ 286874 w 2885"/>
              <a:gd name="T37" fmla="*/ 4500862 h 14300"/>
              <a:gd name="T38" fmla="*/ 18383 w 2885"/>
              <a:gd name="T39" fmla="*/ 4765591 h 14300"/>
              <a:gd name="T40" fmla="*/ 286874 w 2885"/>
              <a:gd name="T41" fmla="*/ 5030319 h 14300"/>
              <a:gd name="T42" fmla="*/ 18383 w 2885"/>
              <a:gd name="T43" fmla="*/ 5295047 h 14300"/>
              <a:gd name="T44" fmla="*/ 268491 w 2885"/>
              <a:gd name="T45" fmla="*/ 5541552 h 14300"/>
              <a:gd name="T46" fmla="*/ 0 w 2885"/>
              <a:gd name="T47" fmla="*/ 5806280 h 14300"/>
              <a:gd name="T48" fmla="*/ 268491 w 2885"/>
              <a:gd name="T49" fmla="*/ 6071009 h 14300"/>
              <a:gd name="T50" fmla="*/ 0 w 2885"/>
              <a:gd name="T51" fmla="*/ 6335737 h 14300"/>
              <a:gd name="T52" fmla="*/ 268491 w 2885"/>
              <a:gd name="T53" fmla="*/ 6600465 h 14300"/>
              <a:gd name="T54" fmla="*/ 7257 w 2885"/>
              <a:gd name="T55" fmla="*/ 6858000 h 14300"/>
              <a:gd name="T56" fmla="*/ 1395671 w 2885"/>
              <a:gd name="T57" fmla="*/ 6858000 h 14300"/>
              <a:gd name="T58" fmla="*/ 1395671 w 2885"/>
              <a:gd name="T59" fmla="*/ 0 h 14300"/>
              <a:gd name="T60" fmla="*/ 30477 w 2885"/>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885"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885" y="14300"/>
                </a:lnTo>
                <a:cubicBezTo>
                  <a:pt x="2885" y="9533"/>
                  <a:pt x="2885" y="4767"/>
                  <a:pt x="2885" y="0"/>
                </a:cubicBezTo>
                <a:lnTo>
                  <a:pt x="63" y="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3"/>
          <p:cNvSpPr>
            <a:spLocks noGrp="1"/>
          </p:cNvSpPr>
          <p:nvPr>
            <p:ph type="dt" sz="half" idx="10"/>
          </p:nvPr>
        </p:nvSpPr>
        <p:spPr/>
        <p:txBody>
          <a:bodyPr/>
          <a:lstStyle>
            <a:lvl1pPr>
              <a:defRPr/>
            </a:lvl1pPr>
          </a:lstStyle>
          <a:p>
            <a:pPr>
              <a:defRPr/>
            </a:pPr>
            <a:fld id="{9A0D6ABE-9B93-4954-B481-6C5F5EB74F18}" type="datetime1">
              <a:rPr lang="fi-FI"/>
              <a:pPr>
                <a:defRPr/>
              </a:pPr>
              <a:t>11.9.2023</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A3231EC3-FA31-4DD1-8C87-73EF0958F661}" type="slidenum">
              <a:rPr lang="fi-FI"/>
              <a:pPr>
                <a:defRPr/>
              </a:pPr>
              <a:t>‹#›</a:t>
            </a:fld>
            <a:endParaRPr lang="fi-FI"/>
          </a:p>
        </p:txBody>
      </p:sp>
    </p:spTree>
    <p:extLst>
      <p:ext uri="{BB962C8B-B14F-4D97-AF65-F5344CB8AC3E}">
        <p14:creationId xmlns:p14="http://schemas.microsoft.com/office/powerpoint/2010/main" val="2361832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BB851210-BBCB-40D8-9335-98C6B944EA01}" type="datetime1">
              <a:rPr lang="fi-FI"/>
              <a:pPr>
                <a:defRPr/>
              </a:pPr>
              <a:t>11.9.2023</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3F52C5B2-84D2-4830-88C0-990D7B0FBAB3}" type="slidenum">
              <a:rPr lang="fi-FI"/>
              <a:pPr>
                <a:defRPr/>
              </a:pPr>
              <a:t>‹#›</a:t>
            </a:fld>
            <a:endParaRPr lang="fi-FI"/>
          </a:p>
        </p:txBody>
      </p:sp>
    </p:spTree>
    <p:extLst>
      <p:ext uri="{BB962C8B-B14F-4D97-AF65-F5344CB8AC3E}">
        <p14:creationId xmlns:p14="http://schemas.microsoft.com/office/powerpoint/2010/main" val="37608255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pPr>
              <a:defRPr/>
            </a:pPr>
            <a:fld id="{3804647D-3294-446F-B808-C5FB78605EA6}" type="datetime1">
              <a:rPr lang="fi-FI"/>
              <a:pPr>
                <a:defRPr/>
              </a:pPr>
              <a:t>11.9.2023</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56ACE599-304C-40E2-8E09-302940BBD2E0}" type="slidenum">
              <a:rPr lang="fi-FI"/>
              <a:pPr>
                <a:defRPr/>
              </a:pPr>
              <a:t>‹#›</a:t>
            </a:fld>
            <a:endParaRPr lang="fi-FI" dirty="0"/>
          </a:p>
        </p:txBody>
      </p:sp>
    </p:spTree>
    <p:extLst>
      <p:ext uri="{BB962C8B-B14F-4D97-AF65-F5344CB8AC3E}">
        <p14:creationId xmlns:p14="http://schemas.microsoft.com/office/powerpoint/2010/main" val="28090420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7" name="Päivämäärän paikkamerkki 3"/>
          <p:cNvSpPr>
            <a:spLocks noGrp="1"/>
          </p:cNvSpPr>
          <p:nvPr>
            <p:ph type="dt" sz="half" idx="15"/>
          </p:nvPr>
        </p:nvSpPr>
        <p:spPr/>
        <p:txBody>
          <a:bodyPr/>
          <a:lstStyle>
            <a:lvl1pPr>
              <a:defRPr/>
            </a:lvl1pPr>
          </a:lstStyle>
          <a:p>
            <a:pPr>
              <a:defRPr/>
            </a:pPr>
            <a:fld id="{34326B24-3393-43D5-9DFB-A2BBC82946E6}" type="datetime1">
              <a:rPr lang="fi-FI"/>
              <a:pPr>
                <a:defRPr/>
              </a:pPr>
              <a:t>11.9.2023</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559EAC68-D98A-4165-A1A7-668E54D5A375}" type="slidenum">
              <a:rPr lang="fi-FI"/>
              <a:pPr>
                <a:defRPr/>
              </a:pPr>
              <a:t>‹#›</a:t>
            </a:fld>
            <a:endParaRPr lang="fi-FI" dirty="0"/>
          </a:p>
        </p:txBody>
      </p:sp>
    </p:spTree>
    <p:extLst>
      <p:ext uri="{BB962C8B-B14F-4D97-AF65-F5344CB8AC3E}">
        <p14:creationId xmlns:p14="http://schemas.microsoft.com/office/powerpoint/2010/main" val="253270118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457200" y="1195200"/>
            <a:ext cx="6371618"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p:cNvSpPr>
            <a:spLocks noGrp="1"/>
          </p:cNvSpPr>
          <p:nvPr>
            <p:ph type="dt" sz="half" idx="14"/>
          </p:nvPr>
        </p:nvSpPr>
        <p:spPr/>
        <p:txBody>
          <a:bodyPr/>
          <a:lstStyle>
            <a:lvl1pPr>
              <a:defRPr/>
            </a:lvl1pPr>
          </a:lstStyle>
          <a:p>
            <a:pPr>
              <a:defRPr/>
            </a:pPr>
            <a:fld id="{08D068FE-58C6-4FB0-81D4-24EE362A2401}" type="datetime1">
              <a:rPr lang="fi-FI"/>
              <a:pPr>
                <a:defRPr/>
              </a:pPr>
              <a:t>11.9.2023</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345B322E-A9D4-4462-AC70-CDEA14C7EA05}" type="slidenum">
              <a:rPr lang="fi-FI"/>
              <a:pPr>
                <a:defRPr/>
              </a:pPr>
              <a:t>‹#›</a:t>
            </a:fld>
            <a:endParaRPr lang="fi-FI" dirty="0"/>
          </a:p>
        </p:txBody>
      </p:sp>
    </p:spTree>
    <p:extLst>
      <p:ext uri="{BB962C8B-B14F-4D97-AF65-F5344CB8AC3E}">
        <p14:creationId xmlns:p14="http://schemas.microsoft.com/office/powerpoint/2010/main" val="393554033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pPr>
              <a:defRPr/>
            </a:pPr>
            <a:fld id="{7C3A2B70-D230-4660-B954-21160E6EB7D7}" type="datetime1">
              <a:rPr lang="fi-FI"/>
              <a:pPr>
                <a:defRPr/>
              </a:pPr>
              <a:t>11.9.2023</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7D21322F-EC10-4DDE-992E-96013599A350}" type="slidenum">
              <a:rPr lang="fi-FI"/>
              <a:pPr>
                <a:defRPr/>
              </a:pPr>
              <a:t>‹#›</a:t>
            </a:fld>
            <a:endParaRPr lang="fi-FI" dirty="0"/>
          </a:p>
        </p:txBody>
      </p:sp>
    </p:spTree>
    <p:extLst>
      <p:ext uri="{BB962C8B-B14F-4D97-AF65-F5344CB8AC3E}">
        <p14:creationId xmlns:p14="http://schemas.microsoft.com/office/powerpoint/2010/main" val="126713751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19C0B415-C176-46E5-8DFE-951D637C176B}" type="datetime1">
              <a:rPr lang="fi-FI"/>
              <a:pPr>
                <a:defRPr/>
              </a:pPr>
              <a:t>11.9.2023</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80B0BF1F-1354-4167-9E06-353EB908D5DE}" type="slidenum">
              <a:rPr lang="fi-FI"/>
              <a:pPr>
                <a:defRPr/>
              </a:pPr>
              <a:t>‹#›</a:t>
            </a:fld>
            <a:endParaRPr lang="fi-FI" dirty="0"/>
          </a:p>
        </p:txBody>
      </p:sp>
    </p:spTree>
    <p:extLst>
      <p:ext uri="{BB962C8B-B14F-4D97-AF65-F5344CB8AC3E}">
        <p14:creationId xmlns:p14="http://schemas.microsoft.com/office/powerpoint/2010/main" val="168140382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5373645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89022233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428280754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1193021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123648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C2771BE3-CCDA-416D-9AFA-FB44845201E2}" type="datetime1">
              <a:rPr lang="fi-FI"/>
              <a:pPr>
                <a:defRPr/>
              </a:pPr>
              <a:t>11.9.2023</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C6D5CBB3-46D8-4BA7-8305-2C74F200163D}" type="slidenum">
              <a:rPr lang="fi-FI"/>
              <a:pPr>
                <a:defRPr/>
              </a:pPr>
              <a:t>‹#›</a:t>
            </a:fld>
            <a:endParaRPr lang="fi-FI"/>
          </a:p>
        </p:txBody>
      </p:sp>
    </p:spTree>
    <p:extLst>
      <p:ext uri="{BB962C8B-B14F-4D97-AF65-F5344CB8AC3E}">
        <p14:creationId xmlns:p14="http://schemas.microsoft.com/office/powerpoint/2010/main" val="401980324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9FC9EB"/>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21884687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422977346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9FC9EB"/>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87267840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77775734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9697295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009246"/>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3" name="Päivämäärän paikkamerkki 3"/>
          <p:cNvSpPr>
            <a:spLocks noGrp="1"/>
          </p:cNvSpPr>
          <p:nvPr>
            <p:ph type="dt" sz="half" idx="10"/>
          </p:nvPr>
        </p:nvSpPr>
        <p:spPr/>
        <p:txBody>
          <a:bodyPr/>
          <a:lstStyle>
            <a:lvl1pPr>
              <a:defRPr/>
            </a:lvl1pPr>
          </a:lstStyle>
          <a:p>
            <a:pPr>
              <a:defRPr/>
            </a:pPr>
            <a:fld id="{9AF9C5E9-F0D2-469D-A468-818E38BC63CC}" type="datetime1">
              <a:rPr lang="fi-FI"/>
              <a:pPr>
                <a:defRPr/>
              </a:pPr>
              <a:t>11.9.2023</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82026B7D-7D66-4475-93E3-AF272804D982}" type="slidenum">
              <a:rPr lang="fi-FI"/>
              <a:pPr>
                <a:defRPr/>
              </a:pPr>
              <a:t>‹#›</a:t>
            </a:fld>
            <a:endParaRPr lang="fi-FI" dirty="0"/>
          </a:p>
        </p:txBody>
      </p:sp>
    </p:spTree>
    <p:extLst>
      <p:ext uri="{BB962C8B-B14F-4D97-AF65-F5344CB8AC3E}">
        <p14:creationId xmlns:p14="http://schemas.microsoft.com/office/powerpoint/2010/main" val="397145054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1331B85A-01B1-46AF-A331-0A93856F8224}" type="datetime1">
              <a:rPr lang="fi-FI"/>
              <a:pPr>
                <a:defRPr/>
              </a:pPr>
              <a:t>11.9.2023</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4DE1B25A-4B5C-4C8D-AA76-05F5A810849F}" type="slidenum">
              <a:rPr lang="fi-FI"/>
              <a:pPr>
                <a:defRPr/>
              </a:pPr>
              <a:t>‹#›</a:t>
            </a:fld>
            <a:endParaRPr lang="fi-FI"/>
          </a:p>
        </p:txBody>
      </p:sp>
    </p:spTree>
    <p:extLst>
      <p:ext uri="{BB962C8B-B14F-4D97-AF65-F5344CB8AC3E}">
        <p14:creationId xmlns:p14="http://schemas.microsoft.com/office/powerpoint/2010/main" val="197727839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lvl1pPr>
              <a:defRPr/>
            </a:lvl1pPr>
          </a:lstStyle>
          <a:p>
            <a:pPr>
              <a:defRPr/>
            </a:pPr>
            <a:fld id="{EF968582-32D6-41D7-AC74-3FB946590107}" type="datetime1">
              <a:rPr lang="fi-FI"/>
              <a:pPr>
                <a:defRPr/>
              </a:pPr>
              <a:t>11.9.2023</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30029C7C-BF98-43F2-A3F2-A9C9D3E14DAE}" type="slidenum">
              <a:rPr lang="fi-FI"/>
              <a:pPr>
                <a:defRPr/>
              </a:pPr>
              <a:t>‹#›</a:t>
            </a:fld>
            <a:endParaRPr lang="fi-FI" dirty="0"/>
          </a:p>
        </p:txBody>
      </p:sp>
    </p:spTree>
    <p:extLst>
      <p:ext uri="{BB962C8B-B14F-4D97-AF65-F5344CB8AC3E}">
        <p14:creationId xmlns:p14="http://schemas.microsoft.com/office/powerpoint/2010/main" val="26384182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Suorakulmio 6"/>
          <p:cNvSpPr>
            <a:spLocks noChangeArrowheads="1"/>
          </p:cNvSpPr>
          <p:nvPr/>
        </p:nvSpPr>
        <p:spPr bwMode="auto">
          <a:xfrm>
            <a:off x="11050588" y="0"/>
            <a:ext cx="1141412" cy="6858000"/>
          </a:xfrm>
          <a:prstGeom prst="rect">
            <a:avLst/>
          </a:prstGeom>
          <a:solidFill>
            <a:srgbClr val="0092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endParaRPr lang="fi-FI" altLang="fi-FI"/>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3"/>
          <p:cNvSpPr>
            <a:spLocks noGrp="1"/>
          </p:cNvSpPr>
          <p:nvPr>
            <p:ph type="dt" sz="half" idx="10"/>
          </p:nvPr>
        </p:nvSpPr>
        <p:spPr/>
        <p:txBody>
          <a:bodyPr/>
          <a:lstStyle>
            <a:lvl1pPr>
              <a:defRPr/>
            </a:lvl1pPr>
          </a:lstStyle>
          <a:p>
            <a:pPr>
              <a:defRPr/>
            </a:pPr>
            <a:fld id="{4136C9A0-545C-4219-9328-407DEB2DA1A0}" type="datetime1">
              <a:rPr lang="fi-FI"/>
              <a:pPr>
                <a:defRPr/>
              </a:pPr>
              <a:t>11.9.2023</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81543BC7-A646-4FE6-8A59-41A62167C7CE}" type="slidenum">
              <a:rPr lang="fi-FI"/>
              <a:pPr>
                <a:defRPr/>
              </a:pPr>
              <a:t>‹#›</a:t>
            </a:fld>
            <a:endParaRPr lang="fi-FI"/>
          </a:p>
        </p:txBody>
      </p:sp>
    </p:spTree>
    <p:extLst>
      <p:ext uri="{BB962C8B-B14F-4D97-AF65-F5344CB8AC3E}">
        <p14:creationId xmlns:p14="http://schemas.microsoft.com/office/powerpoint/2010/main" val="423343483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pPr>
              <a:defRPr/>
            </a:pPr>
            <a:fld id="{8BC05776-E089-4DAB-95D9-5C07E23B6CC8}" type="datetime1">
              <a:rPr lang="fi-FI"/>
              <a:pPr>
                <a:defRPr/>
              </a:pPr>
              <a:t>11.9.2023</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5FB4D127-3A88-4BBC-B313-9F371657F782}" type="slidenum">
              <a:rPr lang="fi-FI"/>
              <a:pPr>
                <a:defRPr/>
              </a:pPr>
              <a:t>‹#›</a:t>
            </a:fld>
            <a:endParaRPr lang="fi-FI" dirty="0"/>
          </a:p>
        </p:txBody>
      </p:sp>
    </p:spTree>
    <p:extLst>
      <p:ext uri="{BB962C8B-B14F-4D97-AF65-F5344CB8AC3E}">
        <p14:creationId xmlns:p14="http://schemas.microsoft.com/office/powerpoint/2010/main" val="224688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BDBC6B48-6D65-4254-96A7-89151DDF5432}" type="datetime1">
              <a:rPr lang="fi-FI"/>
              <a:pPr>
                <a:defRPr/>
              </a:pPr>
              <a:t>11.9.2023</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FA59E415-062E-4925-995D-2588851C9199}" type="slidenum">
              <a:rPr lang="fi-FI"/>
              <a:pPr>
                <a:defRPr/>
              </a:pPr>
              <a:t>‹#›</a:t>
            </a:fld>
            <a:endParaRPr lang="fi-FI"/>
          </a:p>
        </p:txBody>
      </p:sp>
    </p:spTree>
    <p:extLst>
      <p:ext uri="{BB962C8B-B14F-4D97-AF65-F5344CB8AC3E}">
        <p14:creationId xmlns:p14="http://schemas.microsoft.com/office/powerpoint/2010/main" val="354558204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935804"/>
            <a:ext cx="5364000" cy="424179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7" name="Päivämäärän paikkamerkki 3"/>
          <p:cNvSpPr>
            <a:spLocks noGrp="1"/>
          </p:cNvSpPr>
          <p:nvPr>
            <p:ph type="dt" sz="half" idx="15"/>
          </p:nvPr>
        </p:nvSpPr>
        <p:spPr/>
        <p:txBody>
          <a:bodyPr/>
          <a:lstStyle>
            <a:lvl1pPr>
              <a:defRPr/>
            </a:lvl1pPr>
          </a:lstStyle>
          <a:p>
            <a:pPr>
              <a:defRPr/>
            </a:pPr>
            <a:fld id="{120B6B88-0019-4215-A2B7-084BC2D92B99}" type="datetime1">
              <a:rPr lang="fi-FI"/>
              <a:pPr>
                <a:defRPr/>
              </a:pPr>
              <a:t>11.9.2023</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B6072F16-761F-49A3-8073-1EF30472BD2B}" type="slidenum">
              <a:rPr lang="fi-FI"/>
              <a:pPr>
                <a:defRPr/>
              </a:pPr>
              <a:t>‹#›</a:t>
            </a:fld>
            <a:endParaRPr lang="fi-FI" dirty="0"/>
          </a:p>
        </p:txBody>
      </p:sp>
    </p:spTree>
    <p:extLst>
      <p:ext uri="{BB962C8B-B14F-4D97-AF65-F5344CB8AC3E}">
        <p14:creationId xmlns:p14="http://schemas.microsoft.com/office/powerpoint/2010/main" val="235237763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457200" y="1195200"/>
            <a:ext cx="6371618" cy="49824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p:cNvSpPr>
            <a:spLocks noGrp="1"/>
          </p:cNvSpPr>
          <p:nvPr>
            <p:ph type="dt" sz="half" idx="14"/>
          </p:nvPr>
        </p:nvSpPr>
        <p:spPr/>
        <p:txBody>
          <a:bodyPr/>
          <a:lstStyle>
            <a:lvl1pPr>
              <a:defRPr/>
            </a:lvl1pPr>
          </a:lstStyle>
          <a:p>
            <a:pPr>
              <a:defRPr/>
            </a:pPr>
            <a:fld id="{88471547-DDF0-466B-A184-F265C0605DB9}" type="datetime1">
              <a:rPr lang="fi-FI"/>
              <a:pPr>
                <a:defRPr/>
              </a:pPr>
              <a:t>11.9.2023</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AE6CE8A3-E155-49FA-918F-F45BCC3F87E6}" type="slidenum">
              <a:rPr lang="fi-FI"/>
              <a:pPr>
                <a:defRPr/>
              </a:pPr>
              <a:t>‹#›</a:t>
            </a:fld>
            <a:endParaRPr lang="fi-FI" dirty="0"/>
          </a:p>
        </p:txBody>
      </p:sp>
    </p:spTree>
    <p:extLst>
      <p:ext uri="{BB962C8B-B14F-4D97-AF65-F5344CB8AC3E}">
        <p14:creationId xmlns:p14="http://schemas.microsoft.com/office/powerpoint/2010/main" val="338308343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pPr>
              <a:defRPr/>
            </a:pPr>
            <a:fld id="{14CE9443-1E01-416A-AC8E-13ACE924DB78}" type="datetime1">
              <a:rPr lang="fi-FI"/>
              <a:pPr>
                <a:defRPr/>
              </a:pPr>
              <a:t>11.9.2023</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550337FE-FB62-4FC9-9F35-701CC0280A8C}" type="slidenum">
              <a:rPr lang="fi-FI"/>
              <a:pPr>
                <a:defRPr/>
              </a:pPr>
              <a:t>‹#›</a:t>
            </a:fld>
            <a:endParaRPr lang="fi-FI" dirty="0"/>
          </a:p>
        </p:txBody>
      </p:sp>
    </p:spTree>
    <p:extLst>
      <p:ext uri="{BB962C8B-B14F-4D97-AF65-F5344CB8AC3E}">
        <p14:creationId xmlns:p14="http://schemas.microsoft.com/office/powerpoint/2010/main" val="291522984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A1E7C214-831C-4F6E-BE72-43BA3C41152F}" type="datetime1">
              <a:rPr lang="fi-FI"/>
              <a:pPr>
                <a:defRPr/>
              </a:pPr>
              <a:t>11.9.2023</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F3706E09-5229-4088-8DB4-EE9D6A821505}" type="slidenum">
              <a:rPr lang="fi-FI"/>
              <a:pPr>
                <a:defRPr/>
              </a:pPr>
              <a:t>‹#›</a:t>
            </a:fld>
            <a:endParaRPr lang="fi-FI" dirty="0"/>
          </a:p>
        </p:txBody>
      </p:sp>
    </p:spTree>
    <p:extLst>
      <p:ext uri="{BB962C8B-B14F-4D97-AF65-F5344CB8AC3E}">
        <p14:creationId xmlns:p14="http://schemas.microsoft.com/office/powerpoint/2010/main" val="254888091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62682865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43315903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61608407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30919760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55002707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817421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D1673109-67A3-4C17-A770-3A5153C828D3}" type="datetime1">
              <a:rPr lang="fi-FI"/>
              <a:pPr>
                <a:defRPr/>
              </a:pPr>
              <a:t>11.9.2023</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C8BA4896-AA72-4442-B5AD-FC02E3424E41}" type="slidenum">
              <a:rPr lang="fi-FI"/>
              <a:pPr>
                <a:defRPr/>
              </a:pPr>
              <a:t>‹#›</a:t>
            </a:fld>
            <a:endParaRPr lang="fi-FI" dirty="0"/>
          </a:p>
        </p:txBody>
      </p:sp>
    </p:spTree>
    <p:extLst>
      <p:ext uri="{BB962C8B-B14F-4D97-AF65-F5344CB8AC3E}">
        <p14:creationId xmlns:p14="http://schemas.microsoft.com/office/powerpoint/2010/main" val="328442629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1595842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248286381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FFC61E"/>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125268685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dirty="0"/>
              <a:t>Muokkaa tekstin perustyylejä napsauttamalla</a:t>
            </a:r>
          </a:p>
        </p:txBody>
      </p:sp>
    </p:spTree>
    <p:extLst>
      <p:ext uri="{BB962C8B-B14F-4D97-AF65-F5344CB8AC3E}">
        <p14:creationId xmlns:p14="http://schemas.microsoft.com/office/powerpoint/2010/main" val="311816132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theme" Target="../theme/theme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slideLayout" Target="../slideLayouts/slideLayout7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slideLayout" Target="../slideLayouts/slideLayout72.xml"/><Relationship Id="rId2" Type="http://schemas.openxmlformats.org/officeDocument/2006/relationships/slideLayout" Target="../slideLayouts/slideLayout57.xml"/><Relationship Id="rId16" Type="http://schemas.openxmlformats.org/officeDocument/2006/relationships/slideLayout" Target="../slideLayouts/slideLayout71.xml"/><Relationship Id="rId20" Type="http://schemas.openxmlformats.org/officeDocument/2006/relationships/theme" Target="../theme/theme3.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19" Type="http://schemas.openxmlformats.org/officeDocument/2006/relationships/slideLayout" Target="../slideLayouts/slideLayout74.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theme" Target="../theme/theme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fld id="{CBA08482-33B2-483B-A196-BEADABBBC843}" type="datetime1">
              <a:rPr lang="fi-FI"/>
              <a:pPr>
                <a:defRPr/>
              </a:pPr>
              <a:t>11.9.2023</a:t>
            </a:fld>
            <a:endParaRPr lang="fi-FI" dirty="0"/>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F54119A9-F15E-4A35-B905-0EB34C37AA85}" type="slidenum">
              <a:rPr lang="fi-FI"/>
              <a:pPr>
                <a:defRPr/>
              </a:pPr>
              <a:t>‹#›</a:t>
            </a:fld>
            <a:endParaRPr lang="fi-FI" dirty="0"/>
          </a:p>
        </p:txBody>
      </p:sp>
      <p:grpSp>
        <p:nvGrpSpPr>
          <p:cNvPr id="3079" name="Ryhmä 6"/>
          <p:cNvGrpSpPr>
            <a:grpSpLocks/>
          </p:cNvGrpSpPr>
          <p:nvPr/>
        </p:nvGrpSpPr>
        <p:grpSpPr bwMode="auto">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Tree>
  </p:cSld>
  <p:clrMap bg1="lt1" tx1="dk1" bg2="lt2" tx2="dk2" accent1="accent1" accent2="accent2" accent3="accent3" accent4="accent4" accent5="accent5" accent6="accent6" hlink="hlink" folHlink="folHlink"/>
  <p:sldLayoutIdLst>
    <p:sldLayoutId id="2147483820" r:id="rId1"/>
    <p:sldLayoutId id="2147483852" r:id="rId2"/>
    <p:sldLayoutId id="2147483853" r:id="rId3"/>
    <p:sldLayoutId id="2147483854" r:id="rId4"/>
    <p:sldLayoutId id="2147483855" r:id="rId5"/>
    <p:sldLayoutId id="2147483856" r:id="rId6"/>
    <p:sldLayoutId id="2147483857" r:id="rId7"/>
    <p:sldLayoutId id="2147483858" r:id="rId8"/>
    <p:sldLayoutId id="2147483821" r:id="rId9"/>
    <p:sldLayoutId id="2147483859" r:id="rId10"/>
    <p:sldLayoutId id="2147483860" r:id="rId11"/>
    <p:sldLayoutId id="2147483861" r:id="rId12"/>
    <p:sldLayoutId id="2147483862" r:id="rId13"/>
    <p:sldLayoutId id="2147483863" r:id="rId14"/>
    <p:sldLayoutId id="2147483822" r:id="rId15"/>
    <p:sldLayoutId id="2147483823" r:id="rId16"/>
    <p:sldLayoutId id="2147483824" r:id="rId17"/>
    <p:sldLayoutId id="2147483825" r:id="rId18"/>
    <p:sldLayoutId id="2147483826" r:id="rId19"/>
    <p:sldLayoutId id="2147483827" r:id="rId20"/>
    <p:sldLayoutId id="2147483828" r:id="rId21"/>
    <p:sldLayoutId id="2147483864" r:id="rId22"/>
    <p:sldLayoutId id="2147483865" r:id="rId23"/>
    <p:sldLayoutId id="2147483866" r:id="rId24"/>
    <p:sldLayoutId id="2147483829" r:id="rId25"/>
    <p:sldLayoutId id="2147483830" r:id="rId26"/>
    <p:sldLayoutId id="2147483867" r:id="rId27"/>
    <p:sldLayoutId id="2147483868" r:id="rId28"/>
    <p:sldLayoutId id="2147483869" r:id="rId29"/>
    <p:sldLayoutId id="2147483870" r:id="rId30"/>
    <p:sldLayoutId id="2147483871" r:id="rId31"/>
    <p:sldLayoutId id="2147483872" r:id="rId32"/>
    <p:sldLayoutId id="2147483873" r:id="rId33"/>
    <p:sldLayoutId id="2147483874" r:id="rId34"/>
    <p:sldLayoutId id="2147483875" r:id="rId35"/>
    <p:sldLayoutId id="2147483876" r:id="rId36"/>
  </p:sldLayoutIdLst>
  <p:hf hdr="0"/>
  <p:txStyles>
    <p:titleStyle>
      <a:lvl1pPr algn="l" rtl="0" eaLnBrk="1" fontAlgn="base" hangingPunct="1">
        <a:lnSpc>
          <a:spcPct val="90000"/>
        </a:lnSpc>
        <a:spcBef>
          <a:spcPct val="0"/>
        </a:spcBef>
        <a:spcAft>
          <a:spcPct val="0"/>
        </a:spcAft>
        <a:defRPr sz="420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4099"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BF"/>
                </a:solidFill>
                <a:latin typeface="+mn-lt"/>
              </a:defRPr>
            </a:lvl1pPr>
          </a:lstStyle>
          <a:p>
            <a:pPr>
              <a:defRPr/>
            </a:pPr>
            <a:fld id="{D844C720-D737-4870-B3AC-7360DC3786F2}" type="datetime1">
              <a:rPr lang="fi-FI"/>
              <a:pPr>
                <a:defRPr/>
              </a:pPr>
              <a:t>11.9.2023</a:t>
            </a:fld>
            <a:endParaRPr lang="fi-FI" dirty="0"/>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BF"/>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BF"/>
                </a:solidFill>
                <a:latin typeface="+mn-lt"/>
              </a:defRPr>
            </a:lvl1pPr>
          </a:lstStyle>
          <a:p>
            <a:pPr>
              <a:defRPr/>
            </a:pPr>
            <a:fld id="{A509003D-6C9D-4112-B3B3-DAF956F4B2BB}" type="slidenum">
              <a:rPr lang="fi-FI"/>
              <a:pPr>
                <a:defRPr/>
              </a:pPr>
              <a:t>‹#›</a:t>
            </a:fld>
            <a:endParaRPr lang="fi-FI" dirty="0"/>
          </a:p>
        </p:txBody>
      </p:sp>
      <p:grpSp>
        <p:nvGrpSpPr>
          <p:cNvPr id="7" name="Ryhmä 6"/>
          <p:cNvGrpSpPr/>
          <p:nvPr/>
        </p:nvGrpSpPr>
        <p:grpSpPr bwMode="black">
          <a:xfrm>
            <a:off x="465667" y="6222027"/>
            <a:ext cx="804333" cy="373549"/>
            <a:chOff x="228601" y="704851"/>
            <a:chExt cx="11734800" cy="5449888"/>
          </a:xfrm>
          <a:solidFill>
            <a:srgbClr val="0000BF"/>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31" r:id="rId1"/>
    <p:sldLayoutId id="2147483877" r:id="rId2"/>
    <p:sldLayoutId id="2147483832" r:id="rId3"/>
    <p:sldLayoutId id="2147483878" r:id="rId4"/>
    <p:sldLayoutId id="2147483833" r:id="rId5"/>
    <p:sldLayoutId id="2147483834" r:id="rId6"/>
    <p:sldLayoutId id="2147483835" r:id="rId7"/>
    <p:sldLayoutId id="2147483836" r:id="rId8"/>
    <p:sldLayoutId id="2147483837"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 id="2147483887" r:id="rId18"/>
    <p:sldLayoutId id="2147483888" r:id="rId19"/>
  </p:sldLayoutIdLst>
  <p:hf hdr="0"/>
  <p:txStyles>
    <p:titleStyle>
      <a:lvl1pPr algn="l" rtl="0" fontAlgn="base">
        <a:lnSpc>
          <a:spcPct val="90000"/>
        </a:lnSpc>
        <a:spcBef>
          <a:spcPct val="0"/>
        </a:spcBef>
        <a:spcAft>
          <a:spcPct val="0"/>
        </a:spcAft>
        <a:defRPr sz="4200" b="1" kern="1200">
          <a:solidFill>
            <a:srgbClr val="0000BF"/>
          </a:solidFill>
          <a:latin typeface="Arial Black" panose="020B0A04020102020204" pitchFamily="34" charset="0"/>
          <a:ea typeface="+mj-ea"/>
          <a:cs typeface="+mj-cs"/>
        </a:defRPr>
      </a:lvl1pPr>
      <a:lvl2pPr algn="l" rtl="0" fontAlgn="base">
        <a:lnSpc>
          <a:spcPct val="90000"/>
        </a:lnSpc>
        <a:spcBef>
          <a:spcPct val="0"/>
        </a:spcBef>
        <a:spcAft>
          <a:spcPct val="0"/>
        </a:spcAft>
        <a:defRPr sz="4200" b="1">
          <a:solidFill>
            <a:srgbClr val="0000BF"/>
          </a:solidFill>
          <a:latin typeface="Arial Black" panose="020B0A04020102020204" pitchFamily="34" charset="0"/>
        </a:defRPr>
      </a:lvl2pPr>
      <a:lvl3pPr algn="l" rtl="0" fontAlgn="base">
        <a:lnSpc>
          <a:spcPct val="90000"/>
        </a:lnSpc>
        <a:spcBef>
          <a:spcPct val="0"/>
        </a:spcBef>
        <a:spcAft>
          <a:spcPct val="0"/>
        </a:spcAft>
        <a:defRPr sz="4200" b="1">
          <a:solidFill>
            <a:srgbClr val="0000BF"/>
          </a:solidFill>
          <a:latin typeface="Arial Black" panose="020B0A04020102020204" pitchFamily="34" charset="0"/>
        </a:defRPr>
      </a:lvl3pPr>
      <a:lvl4pPr algn="l" rtl="0" fontAlgn="base">
        <a:lnSpc>
          <a:spcPct val="90000"/>
        </a:lnSpc>
        <a:spcBef>
          <a:spcPct val="0"/>
        </a:spcBef>
        <a:spcAft>
          <a:spcPct val="0"/>
        </a:spcAft>
        <a:defRPr sz="4200" b="1">
          <a:solidFill>
            <a:srgbClr val="0000BF"/>
          </a:solidFill>
          <a:latin typeface="Arial Black" panose="020B0A04020102020204" pitchFamily="34" charset="0"/>
        </a:defRPr>
      </a:lvl4pPr>
      <a:lvl5pPr algn="l" rtl="0" fontAlgn="base">
        <a:lnSpc>
          <a:spcPct val="90000"/>
        </a:lnSpc>
        <a:spcBef>
          <a:spcPct val="0"/>
        </a:spcBef>
        <a:spcAft>
          <a:spcPct val="0"/>
        </a:spcAft>
        <a:defRPr sz="4200" b="1">
          <a:solidFill>
            <a:srgbClr val="0000BF"/>
          </a:solidFill>
          <a:latin typeface="Arial Black" panose="020B0A04020102020204" pitchFamily="34" charset="0"/>
        </a:defRPr>
      </a:lvl5pPr>
      <a:lvl6pPr marL="457200" algn="l" rtl="0" fontAlgn="base">
        <a:lnSpc>
          <a:spcPct val="90000"/>
        </a:lnSpc>
        <a:spcBef>
          <a:spcPct val="0"/>
        </a:spcBef>
        <a:spcAft>
          <a:spcPct val="0"/>
        </a:spcAft>
        <a:defRPr sz="4200" b="1">
          <a:solidFill>
            <a:srgbClr val="0000BF"/>
          </a:solidFill>
          <a:latin typeface="Arial Black" panose="020B0A04020102020204" pitchFamily="34" charset="0"/>
        </a:defRPr>
      </a:lvl6pPr>
      <a:lvl7pPr marL="914400" algn="l" rtl="0" fontAlgn="base">
        <a:lnSpc>
          <a:spcPct val="90000"/>
        </a:lnSpc>
        <a:spcBef>
          <a:spcPct val="0"/>
        </a:spcBef>
        <a:spcAft>
          <a:spcPct val="0"/>
        </a:spcAft>
        <a:defRPr sz="4200" b="1">
          <a:solidFill>
            <a:srgbClr val="0000BF"/>
          </a:solidFill>
          <a:latin typeface="Arial Black" panose="020B0A04020102020204" pitchFamily="34" charset="0"/>
        </a:defRPr>
      </a:lvl7pPr>
      <a:lvl8pPr marL="1371600" algn="l" rtl="0" fontAlgn="base">
        <a:lnSpc>
          <a:spcPct val="90000"/>
        </a:lnSpc>
        <a:spcBef>
          <a:spcPct val="0"/>
        </a:spcBef>
        <a:spcAft>
          <a:spcPct val="0"/>
        </a:spcAft>
        <a:defRPr sz="4200" b="1">
          <a:solidFill>
            <a:srgbClr val="0000BF"/>
          </a:solidFill>
          <a:latin typeface="Arial Black" panose="020B0A04020102020204" pitchFamily="34" charset="0"/>
        </a:defRPr>
      </a:lvl8pPr>
      <a:lvl9pPr marL="1828800" algn="l" rtl="0" fontAlgn="base">
        <a:lnSpc>
          <a:spcPct val="90000"/>
        </a:lnSpc>
        <a:spcBef>
          <a:spcPct val="0"/>
        </a:spcBef>
        <a:spcAft>
          <a:spcPct val="0"/>
        </a:spcAft>
        <a:defRPr sz="4200" b="1">
          <a:solidFill>
            <a:srgbClr val="0000BF"/>
          </a:solidFill>
          <a:latin typeface="Arial Black" panose="020B0A04020102020204" pitchFamily="34" charset="0"/>
        </a:defRPr>
      </a:lvl9pPr>
    </p:titleStyle>
    <p:bodyStyle>
      <a:lvl1pPr marL="228600" indent="-228600"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5123"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FD4F00"/>
                </a:solidFill>
                <a:latin typeface="+mn-lt"/>
              </a:defRPr>
            </a:lvl1pPr>
          </a:lstStyle>
          <a:p>
            <a:pPr>
              <a:defRPr/>
            </a:pPr>
            <a:fld id="{3309D13D-CDC0-4938-8237-8A5759310969}" type="datetime1">
              <a:rPr lang="fi-FI"/>
              <a:pPr>
                <a:defRPr/>
              </a:pPr>
              <a:t>11.9.2023</a:t>
            </a:fld>
            <a:endParaRPr lang="fi-FI" dirty="0"/>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FD4F00"/>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FD4F00"/>
                </a:solidFill>
                <a:latin typeface="+mn-lt"/>
              </a:defRPr>
            </a:lvl1pPr>
          </a:lstStyle>
          <a:p>
            <a:pPr>
              <a:defRPr/>
            </a:pPr>
            <a:fld id="{9A314E83-A9A1-40E2-864E-35F1C727776F}" type="slidenum">
              <a:rPr lang="fi-FI"/>
              <a:pPr>
                <a:defRPr/>
              </a:pPr>
              <a:t>‹#›</a:t>
            </a:fld>
            <a:endParaRPr lang="fi-FI" dirty="0"/>
          </a:p>
        </p:txBody>
      </p:sp>
      <p:grpSp>
        <p:nvGrpSpPr>
          <p:cNvPr id="7" name="Ryhmä 6"/>
          <p:cNvGrpSpPr/>
          <p:nvPr/>
        </p:nvGrpSpPr>
        <p:grpSpPr bwMode="black">
          <a:xfrm>
            <a:off x="465667" y="6222027"/>
            <a:ext cx="804333" cy="373549"/>
            <a:chOff x="228601" y="704851"/>
            <a:chExt cx="11734800" cy="5449888"/>
          </a:xfrm>
          <a:solidFill>
            <a:srgbClr val="FD4F00"/>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38" r:id="rId1"/>
    <p:sldLayoutId id="2147483889" r:id="rId2"/>
    <p:sldLayoutId id="2147483839" r:id="rId3"/>
    <p:sldLayoutId id="2147483890" r:id="rId4"/>
    <p:sldLayoutId id="2147483840" r:id="rId5"/>
    <p:sldLayoutId id="2147483841" r:id="rId6"/>
    <p:sldLayoutId id="2147483842" r:id="rId7"/>
    <p:sldLayoutId id="2147483843" r:id="rId8"/>
    <p:sldLayoutId id="2147483844"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 id="2147483899" r:id="rId18"/>
    <p:sldLayoutId id="2147483900" r:id="rId19"/>
  </p:sldLayoutIdLst>
  <p:hf hdr="0"/>
  <p:txStyles>
    <p:titleStyle>
      <a:lvl1pPr algn="l" rtl="0" fontAlgn="base">
        <a:lnSpc>
          <a:spcPct val="90000"/>
        </a:lnSpc>
        <a:spcBef>
          <a:spcPct val="0"/>
        </a:spcBef>
        <a:spcAft>
          <a:spcPct val="0"/>
        </a:spcAft>
        <a:defRPr sz="4200" b="1" kern="1200">
          <a:solidFill>
            <a:srgbClr val="FD4F00"/>
          </a:solidFill>
          <a:latin typeface="Arial Black" panose="020B0A04020102020204" pitchFamily="34" charset="0"/>
          <a:ea typeface="+mj-ea"/>
          <a:cs typeface="+mj-cs"/>
        </a:defRPr>
      </a:lvl1pPr>
      <a:lvl2pPr algn="l" rtl="0" fontAlgn="base">
        <a:lnSpc>
          <a:spcPct val="90000"/>
        </a:lnSpc>
        <a:spcBef>
          <a:spcPct val="0"/>
        </a:spcBef>
        <a:spcAft>
          <a:spcPct val="0"/>
        </a:spcAft>
        <a:defRPr sz="4200" b="1">
          <a:solidFill>
            <a:srgbClr val="FD4F00"/>
          </a:solidFill>
          <a:latin typeface="Arial Black" panose="020B0A04020102020204" pitchFamily="34" charset="0"/>
        </a:defRPr>
      </a:lvl2pPr>
      <a:lvl3pPr algn="l" rtl="0" fontAlgn="base">
        <a:lnSpc>
          <a:spcPct val="90000"/>
        </a:lnSpc>
        <a:spcBef>
          <a:spcPct val="0"/>
        </a:spcBef>
        <a:spcAft>
          <a:spcPct val="0"/>
        </a:spcAft>
        <a:defRPr sz="4200" b="1">
          <a:solidFill>
            <a:srgbClr val="FD4F00"/>
          </a:solidFill>
          <a:latin typeface="Arial Black" panose="020B0A04020102020204" pitchFamily="34" charset="0"/>
        </a:defRPr>
      </a:lvl3pPr>
      <a:lvl4pPr algn="l" rtl="0" fontAlgn="base">
        <a:lnSpc>
          <a:spcPct val="90000"/>
        </a:lnSpc>
        <a:spcBef>
          <a:spcPct val="0"/>
        </a:spcBef>
        <a:spcAft>
          <a:spcPct val="0"/>
        </a:spcAft>
        <a:defRPr sz="4200" b="1">
          <a:solidFill>
            <a:srgbClr val="FD4F00"/>
          </a:solidFill>
          <a:latin typeface="Arial Black" panose="020B0A04020102020204" pitchFamily="34" charset="0"/>
        </a:defRPr>
      </a:lvl4pPr>
      <a:lvl5pPr algn="l" rtl="0" fontAlgn="base">
        <a:lnSpc>
          <a:spcPct val="90000"/>
        </a:lnSpc>
        <a:spcBef>
          <a:spcPct val="0"/>
        </a:spcBef>
        <a:spcAft>
          <a:spcPct val="0"/>
        </a:spcAft>
        <a:defRPr sz="4200" b="1">
          <a:solidFill>
            <a:srgbClr val="FD4F00"/>
          </a:solidFill>
          <a:latin typeface="Arial Black" panose="020B0A04020102020204" pitchFamily="34" charset="0"/>
        </a:defRPr>
      </a:lvl5pPr>
      <a:lvl6pPr marL="457200" algn="l" rtl="0" fontAlgn="base">
        <a:lnSpc>
          <a:spcPct val="90000"/>
        </a:lnSpc>
        <a:spcBef>
          <a:spcPct val="0"/>
        </a:spcBef>
        <a:spcAft>
          <a:spcPct val="0"/>
        </a:spcAft>
        <a:defRPr sz="4200" b="1">
          <a:solidFill>
            <a:srgbClr val="FD4F00"/>
          </a:solidFill>
          <a:latin typeface="Arial Black" panose="020B0A04020102020204" pitchFamily="34" charset="0"/>
        </a:defRPr>
      </a:lvl6pPr>
      <a:lvl7pPr marL="914400" algn="l" rtl="0" fontAlgn="base">
        <a:lnSpc>
          <a:spcPct val="90000"/>
        </a:lnSpc>
        <a:spcBef>
          <a:spcPct val="0"/>
        </a:spcBef>
        <a:spcAft>
          <a:spcPct val="0"/>
        </a:spcAft>
        <a:defRPr sz="4200" b="1">
          <a:solidFill>
            <a:srgbClr val="FD4F00"/>
          </a:solidFill>
          <a:latin typeface="Arial Black" panose="020B0A04020102020204" pitchFamily="34" charset="0"/>
        </a:defRPr>
      </a:lvl7pPr>
      <a:lvl8pPr marL="1371600" algn="l" rtl="0" fontAlgn="base">
        <a:lnSpc>
          <a:spcPct val="90000"/>
        </a:lnSpc>
        <a:spcBef>
          <a:spcPct val="0"/>
        </a:spcBef>
        <a:spcAft>
          <a:spcPct val="0"/>
        </a:spcAft>
        <a:defRPr sz="4200" b="1">
          <a:solidFill>
            <a:srgbClr val="FD4F00"/>
          </a:solidFill>
          <a:latin typeface="Arial Black" panose="020B0A04020102020204" pitchFamily="34" charset="0"/>
        </a:defRPr>
      </a:lvl8pPr>
      <a:lvl9pPr marL="1828800" algn="l" rtl="0" fontAlgn="base">
        <a:lnSpc>
          <a:spcPct val="90000"/>
        </a:lnSpc>
        <a:spcBef>
          <a:spcPct val="0"/>
        </a:spcBef>
        <a:spcAft>
          <a:spcPct val="0"/>
        </a:spcAft>
        <a:defRPr sz="4200" b="1">
          <a:solidFill>
            <a:srgbClr val="FD4F00"/>
          </a:solidFill>
          <a:latin typeface="Arial Black" panose="020B0A04020102020204" pitchFamily="34" charset="0"/>
        </a:defRPr>
      </a:lvl9pPr>
    </p:titleStyle>
    <p:bodyStyle>
      <a:lvl1pPr marL="228600" indent="-228600"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6147"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9246"/>
                </a:solidFill>
                <a:latin typeface="+mn-lt"/>
              </a:defRPr>
            </a:lvl1pPr>
          </a:lstStyle>
          <a:p>
            <a:pPr>
              <a:defRPr/>
            </a:pPr>
            <a:fld id="{E2F48149-29B4-410A-AA8C-5680FC7E091A}" type="datetime1">
              <a:rPr lang="fi-FI"/>
              <a:pPr>
                <a:defRPr/>
              </a:pPr>
              <a:t>11.9.2023</a:t>
            </a:fld>
            <a:endParaRPr lang="fi-FI" dirty="0"/>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9246"/>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9246"/>
                </a:solidFill>
                <a:latin typeface="+mn-lt"/>
              </a:defRPr>
            </a:lvl1pPr>
          </a:lstStyle>
          <a:p>
            <a:pPr>
              <a:defRPr/>
            </a:pPr>
            <a:fld id="{3D0A753F-9A69-4423-B774-FA46F51E1B2D}" type="slidenum">
              <a:rPr lang="fi-FI"/>
              <a:pPr>
                <a:defRPr/>
              </a:pPr>
              <a:t>‹#›</a:t>
            </a:fld>
            <a:endParaRPr lang="fi-FI" dirty="0"/>
          </a:p>
        </p:txBody>
      </p:sp>
      <p:grpSp>
        <p:nvGrpSpPr>
          <p:cNvPr id="7" name="Ryhmä 6"/>
          <p:cNvGrpSpPr/>
          <p:nvPr/>
        </p:nvGrpSpPr>
        <p:grpSpPr bwMode="black">
          <a:xfrm>
            <a:off x="465667" y="6222027"/>
            <a:ext cx="804333" cy="373549"/>
            <a:chOff x="228601" y="704851"/>
            <a:chExt cx="11734800" cy="5449888"/>
          </a:xfrm>
          <a:solidFill>
            <a:srgbClr val="009246"/>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45" r:id="rId1"/>
    <p:sldLayoutId id="2147483901" r:id="rId2"/>
    <p:sldLayoutId id="2147483846" r:id="rId3"/>
    <p:sldLayoutId id="2147483902" r:id="rId4"/>
    <p:sldLayoutId id="2147483847" r:id="rId5"/>
    <p:sldLayoutId id="2147483848" r:id="rId6"/>
    <p:sldLayoutId id="2147483849" r:id="rId7"/>
    <p:sldLayoutId id="2147483850" r:id="rId8"/>
    <p:sldLayoutId id="2147483851"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 id="2147483911" r:id="rId18"/>
    <p:sldLayoutId id="2147483912" r:id="rId19"/>
  </p:sldLayoutIdLst>
  <p:hf hdr="0"/>
  <p:txStyles>
    <p:titleStyle>
      <a:lvl1pPr algn="l" rtl="0" fontAlgn="base">
        <a:lnSpc>
          <a:spcPct val="90000"/>
        </a:lnSpc>
        <a:spcBef>
          <a:spcPct val="0"/>
        </a:spcBef>
        <a:spcAft>
          <a:spcPct val="0"/>
        </a:spcAft>
        <a:defRPr sz="4200" b="1" kern="1200">
          <a:solidFill>
            <a:srgbClr val="009246"/>
          </a:solidFill>
          <a:latin typeface="Arial Black" panose="020B0A04020102020204" pitchFamily="34" charset="0"/>
          <a:ea typeface="+mj-ea"/>
          <a:cs typeface="+mj-cs"/>
        </a:defRPr>
      </a:lvl1pPr>
      <a:lvl2pPr algn="l" rtl="0" fontAlgn="base">
        <a:lnSpc>
          <a:spcPct val="90000"/>
        </a:lnSpc>
        <a:spcBef>
          <a:spcPct val="0"/>
        </a:spcBef>
        <a:spcAft>
          <a:spcPct val="0"/>
        </a:spcAft>
        <a:defRPr sz="4200" b="1">
          <a:solidFill>
            <a:srgbClr val="009246"/>
          </a:solidFill>
          <a:latin typeface="Arial Black" panose="020B0A04020102020204" pitchFamily="34" charset="0"/>
        </a:defRPr>
      </a:lvl2pPr>
      <a:lvl3pPr algn="l" rtl="0" fontAlgn="base">
        <a:lnSpc>
          <a:spcPct val="90000"/>
        </a:lnSpc>
        <a:spcBef>
          <a:spcPct val="0"/>
        </a:spcBef>
        <a:spcAft>
          <a:spcPct val="0"/>
        </a:spcAft>
        <a:defRPr sz="4200" b="1">
          <a:solidFill>
            <a:srgbClr val="009246"/>
          </a:solidFill>
          <a:latin typeface="Arial Black" panose="020B0A04020102020204" pitchFamily="34" charset="0"/>
        </a:defRPr>
      </a:lvl3pPr>
      <a:lvl4pPr algn="l" rtl="0" fontAlgn="base">
        <a:lnSpc>
          <a:spcPct val="90000"/>
        </a:lnSpc>
        <a:spcBef>
          <a:spcPct val="0"/>
        </a:spcBef>
        <a:spcAft>
          <a:spcPct val="0"/>
        </a:spcAft>
        <a:defRPr sz="4200" b="1">
          <a:solidFill>
            <a:srgbClr val="009246"/>
          </a:solidFill>
          <a:latin typeface="Arial Black" panose="020B0A04020102020204" pitchFamily="34" charset="0"/>
        </a:defRPr>
      </a:lvl4pPr>
      <a:lvl5pPr algn="l" rtl="0" fontAlgn="base">
        <a:lnSpc>
          <a:spcPct val="90000"/>
        </a:lnSpc>
        <a:spcBef>
          <a:spcPct val="0"/>
        </a:spcBef>
        <a:spcAft>
          <a:spcPct val="0"/>
        </a:spcAft>
        <a:defRPr sz="4200" b="1">
          <a:solidFill>
            <a:srgbClr val="009246"/>
          </a:solidFill>
          <a:latin typeface="Arial Black" panose="020B0A04020102020204" pitchFamily="34" charset="0"/>
        </a:defRPr>
      </a:lvl5pPr>
      <a:lvl6pPr marL="457200" algn="l" rtl="0" fontAlgn="base">
        <a:lnSpc>
          <a:spcPct val="90000"/>
        </a:lnSpc>
        <a:spcBef>
          <a:spcPct val="0"/>
        </a:spcBef>
        <a:spcAft>
          <a:spcPct val="0"/>
        </a:spcAft>
        <a:defRPr sz="4200" b="1">
          <a:solidFill>
            <a:srgbClr val="009246"/>
          </a:solidFill>
          <a:latin typeface="Arial Black" panose="020B0A04020102020204" pitchFamily="34" charset="0"/>
        </a:defRPr>
      </a:lvl6pPr>
      <a:lvl7pPr marL="914400" algn="l" rtl="0" fontAlgn="base">
        <a:lnSpc>
          <a:spcPct val="90000"/>
        </a:lnSpc>
        <a:spcBef>
          <a:spcPct val="0"/>
        </a:spcBef>
        <a:spcAft>
          <a:spcPct val="0"/>
        </a:spcAft>
        <a:defRPr sz="4200" b="1">
          <a:solidFill>
            <a:srgbClr val="009246"/>
          </a:solidFill>
          <a:latin typeface="Arial Black" panose="020B0A04020102020204" pitchFamily="34" charset="0"/>
        </a:defRPr>
      </a:lvl7pPr>
      <a:lvl8pPr marL="1371600" algn="l" rtl="0" fontAlgn="base">
        <a:lnSpc>
          <a:spcPct val="90000"/>
        </a:lnSpc>
        <a:spcBef>
          <a:spcPct val="0"/>
        </a:spcBef>
        <a:spcAft>
          <a:spcPct val="0"/>
        </a:spcAft>
        <a:defRPr sz="4200" b="1">
          <a:solidFill>
            <a:srgbClr val="009246"/>
          </a:solidFill>
          <a:latin typeface="Arial Black" panose="020B0A04020102020204" pitchFamily="34" charset="0"/>
        </a:defRPr>
      </a:lvl8pPr>
      <a:lvl9pPr marL="1828800" algn="l" rtl="0" fontAlgn="base">
        <a:lnSpc>
          <a:spcPct val="90000"/>
        </a:lnSpc>
        <a:spcBef>
          <a:spcPct val="0"/>
        </a:spcBef>
        <a:spcAft>
          <a:spcPct val="0"/>
        </a:spcAft>
        <a:defRPr sz="4200" b="1">
          <a:solidFill>
            <a:srgbClr val="009246"/>
          </a:solidFill>
          <a:latin typeface="Arial Black" panose="020B0A04020102020204" pitchFamily="34" charset="0"/>
        </a:defRPr>
      </a:lvl9pPr>
    </p:titleStyle>
    <p:bodyStyle>
      <a:lvl1pPr marL="228600" indent="-228600"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hyperlink" Target="https://app.powerbi.com/groups/me/apps/55a272cb-bbd3-4e97-817d-3584312ae05c/dashboards/efb9f539-5862-4668-9cc1-651460dd21e8?redirectedFromSignup=1" TargetMode="Externa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hyperlink" Target="https://app.powerbi.com/groups/me/apps/55a272cb-bbd3-4e97-817d-3584312ae05c/dashboards/efb9f539-5862-4668-9cc1-651460dd21e8?redirectedFromSignup=1" TargetMode="Externa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hyperlink" Target="https://teams.microsoft.com/l/team/19%3a67633f55bdf34468accb3949351e7191%40thread.tacv2/conversations?groupId=43ececbd-6f5a-4a0c-95db-11d6fdafaf3a&amp;tenantId=3feb6bc1-d722-4726-966c-5b58b64df752" TargetMode="Externa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9737" y="356793"/>
            <a:ext cx="11234738" cy="787400"/>
          </a:xfrm>
        </p:spPr>
        <p:txBody>
          <a:bodyPr/>
          <a:lstStyle/>
          <a:p>
            <a:r>
              <a:rPr lang="fi-FI" sz="3800" dirty="0"/>
              <a:t>Miksi digikanavalinjaukset?</a:t>
            </a:r>
          </a:p>
        </p:txBody>
      </p:sp>
      <p:sp>
        <p:nvSpPr>
          <p:cNvPr id="3" name="Sisällön paikkamerkki 2"/>
          <p:cNvSpPr>
            <a:spLocks noGrp="1"/>
          </p:cNvSpPr>
          <p:nvPr>
            <p:ph sz="half" idx="1"/>
          </p:nvPr>
        </p:nvSpPr>
        <p:spPr>
          <a:xfrm>
            <a:off x="463378" y="1019613"/>
            <a:ext cx="11158151" cy="1227525"/>
          </a:xfrm>
        </p:spPr>
        <p:txBody>
          <a:bodyPr/>
          <a:lstStyle/>
          <a:p>
            <a:r>
              <a:rPr lang="fi-FI" sz="1900" dirty="0"/>
              <a:t>Kaupungilla on noin 1 000 digikanavaa sekä verkkotunnusta ja aliverkkotunnusta</a:t>
            </a:r>
          </a:p>
          <a:p>
            <a:r>
              <a:rPr lang="fi-FI" sz="1900" dirty="0"/>
              <a:t>Asiakkaat eivät tunne monia kaupungin digipalveluja ja kokemukset niiden laadusta vaihtelevat</a:t>
            </a:r>
          </a:p>
          <a:p>
            <a:r>
              <a:rPr lang="fi-FI" sz="1900" dirty="0"/>
              <a:t>Kanavakokonaisuutta ei ole tarkasteltu asiakkaan näkökulmasta tai ohjattu systemaattisesti</a:t>
            </a:r>
          </a:p>
          <a:p>
            <a:r>
              <a:rPr lang="fi-FI" sz="1900" dirty="0"/>
              <a:t>Kaupungin </a:t>
            </a:r>
            <a:r>
              <a:rPr lang="fi-FI" sz="1900" dirty="0" err="1"/>
              <a:t>domainien</a:t>
            </a:r>
            <a:r>
              <a:rPr lang="fi-FI" sz="1900" dirty="0"/>
              <a:t> hankinta on hajallaan ja nimeämiskäytännöt kirjavia</a:t>
            </a:r>
          </a:p>
        </p:txBody>
      </p:sp>
      <p:sp>
        <p:nvSpPr>
          <p:cNvPr id="5" name="Tekstin paikkamerkki 4"/>
          <p:cNvSpPr>
            <a:spLocks noGrp="1"/>
          </p:cNvSpPr>
          <p:nvPr>
            <p:ph type="body" sz="quarter" idx="13"/>
          </p:nvPr>
        </p:nvSpPr>
        <p:spPr>
          <a:xfrm>
            <a:off x="1965439" y="2486628"/>
            <a:ext cx="2551670" cy="409203"/>
          </a:xfrm>
        </p:spPr>
        <p:txBody>
          <a:bodyPr/>
          <a:lstStyle/>
          <a:p>
            <a:r>
              <a:rPr lang="fi-FI" sz="2000" dirty="0"/>
              <a:t>Asiakas kokee</a:t>
            </a:r>
          </a:p>
        </p:txBody>
      </p:sp>
      <p:sp>
        <p:nvSpPr>
          <p:cNvPr id="6" name="Tekstin paikkamerkki 5"/>
          <p:cNvSpPr>
            <a:spLocks noGrp="1"/>
          </p:cNvSpPr>
          <p:nvPr>
            <p:ph type="body" sz="quarter" idx="14"/>
          </p:nvPr>
        </p:nvSpPr>
        <p:spPr>
          <a:xfrm>
            <a:off x="6943108" y="2486629"/>
            <a:ext cx="3149173" cy="409203"/>
          </a:xfrm>
        </p:spPr>
        <p:txBody>
          <a:bodyPr/>
          <a:lstStyle/>
          <a:p>
            <a:r>
              <a:rPr lang="fi-FI" sz="2000" dirty="0"/>
              <a:t>Organisaatio kokee</a:t>
            </a:r>
          </a:p>
        </p:txBody>
      </p:sp>
      <p:sp>
        <p:nvSpPr>
          <p:cNvPr id="9" name="Dian numeron paikkamerkki 8"/>
          <p:cNvSpPr>
            <a:spLocks noGrp="1"/>
          </p:cNvSpPr>
          <p:nvPr>
            <p:ph type="sldNum" sz="quarter" idx="17"/>
          </p:nvPr>
        </p:nvSpPr>
        <p:spPr/>
        <p:txBody>
          <a:bodyPr/>
          <a:lstStyle/>
          <a:p>
            <a:pPr>
              <a:defRPr/>
            </a:pPr>
            <a:fld id="{1D592D9F-60D3-4D88-BABC-4C86E9842971}" type="slidenum">
              <a:rPr lang="fi-FI" smtClean="0"/>
              <a:pPr>
                <a:defRPr/>
              </a:pPr>
              <a:t>1</a:t>
            </a:fld>
            <a:endParaRPr lang="fi-FI" dirty="0"/>
          </a:p>
        </p:txBody>
      </p:sp>
      <p:sp>
        <p:nvSpPr>
          <p:cNvPr id="8" name="Kuvatekstiellipsi 7"/>
          <p:cNvSpPr/>
          <p:nvPr/>
        </p:nvSpPr>
        <p:spPr>
          <a:xfrm>
            <a:off x="687486" y="2984939"/>
            <a:ext cx="5107577" cy="3175606"/>
          </a:xfrm>
          <a:prstGeom prst="wedgeEllipseCallou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b="1" dirty="0"/>
          </a:p>
        </p:txBody>
      </p:sp>
      <p:sp>
        <p:nvSpPr>
          <p:cNvPr id="7" name="Tekstiruutu 6"/>
          <p:cNvSpPr txBox="1"/>
          <p:nvPr/>
        </p:nvSpPr>
        <p:spPr>
          <a:xfrm>
            <a:off x="1657473" y="3429000"/>
            <a:ext cx="3728189" cy="2308324"/>
          </a:xfrm>
          <a:prstGeom prst="rect">
            <a:avLst/>
          </a:prstGeom>
          <a:noFill/>
        </p:spPr>
        <p:txBody>
          <a:bodyPr wrap="square" rtlCol="0">
            <a:spAutoFit/>
          </a:bodyPr>
          <a:lstStyle/>
          <a:p>
            <a:r>
              <a:rPr lang="fi-FI" sz="1200" dirty="0">
                <a:solidFill>
                  <a:schemeClr val="bg1"/>
                </a:solidFill>
              </a:rPr>
              <a:t>Kanavakokonaisuus on iso, sekava </a:t>
            </a:r>
          </a:p>
          <a:p>
            <a:r>
              <a:rPr lang="fi-FI" sz="1200" dirty="0">
                <a:solidFill>
                  <a:schemeClr val="bg1"/>
                </a:solidFill>
              </a:rPr>
              <a:t>ja organisaatiolähtöinen.</a:t>
            </a:r>
          </a:p>
          <a:p>
            <a:endParaRPr lang="fi-FI" sz="1200" dirty="0">
              <a:solidFill>
                <a:schemeClr val="bg1"/>
              </a:solidFill>
            </a:endParaRPr>
          </a:p>
          <a:p>
            <a:r>
              <a:rPr lang="fi-FI" sz="1200" dirty="0">
                <a:solidFill>
                  <a:schemeClr val="bg1"/>
                </a:solidFill>
              </a:rPr>
              <a:t>En tiedä palveluista, joista olen kiinnostunut.</a:t>
            </a:r>
          </a:p>
          <a:p>
            <a:endParaRPr lang="fi-FI" sz="1200" dirty="0">
              <a:solidFill>
                <a:schemeClr val="bg1"/>
              </a:solidFill>
            </a:endParaRPr>
          </a:p>
          <a:p>
            <a:r>
              <a:rPr lang="fi-FI" sz="1200" dirty="0">
                <a:solidFill>
                  <a:schemeClr val="bg1"/>
                </a:solidFill>
              </a:rPr>
              <a:t>Etsimäni tiedon tai palvelun äärelle on vaikea </a:t>
            </a:r>
          </a:p>
          <a:p>
            <a:r>
              <a:rPr lang="fi-FI" sz="1200" dirty="0">
                <a:solidFill>
                  <a:schemeClr val="bg1"/>
                </a:solidFill>
              </a:rPr>
              <a:t>löytää; harhaudun vääriin kanaviin.</a:t>
            </a:r>
          </a:p>
          <a:p>
            <a:endParaRPr lang="fi-FI" sz="1200" dirty="0">
              <a:solidFill>
                <a:schemeClr val="bg1"/>
              </a:solidFill>
            </a:endParaRPr>
          </a:p>
          <a:p>
            <a:r>
              <a:rPr lang="fi-FI" sz="1200" dirty="0">
                <a:solidFill>
                  <a:schemeClr val="bg1"/>
                </a:solidFill>
              </a:rPr>
              <a:t>Haluaisin käyttää digitaalisia palveluja mobiilisti, mutta monesti ne eivät toimi.</a:t>
            </a:r>
          </a:p>
          <a:p>
            <a:endParaRPr lang="fi-FI" sz="1200" dirty="0">
              <a:solidFill>
                <a:schemeClr val="bg1"/>
              </a:solidFill>
            </a:endParaRPr>
          </a:p>
          <a:p>
            <a:r>
              <a:rPr lang="fi-FI" sz="1200" dirty="0">
                <a:solidFill>
                  <a:schemeClr val="bg1"/>
                </a:solidFill>
              </a:rPr>
              <a:t>Kanavien laatu vaihtelee.</a:t>
            </a:r>
          </a:p>
        </p:txBody>
      </p:sp>
      <p:sp>
        <p:nvSpPr>
          <p:cNvPr id="10" name="Kuvatekstiellipsi 9"/>
          <p:cNvSpPr/>
          <p:nvPr/>
        </p:nvSpPr>
        <p:spPr>
          <a:xfrm flipH="1">
            <a:off x="5965595" y="2941005"/>
            <a:ext cx="5173872" cy="3210333"/>
          </a:xfrm>
          <a:custGeom>
            <a:avLst/>
            <a:gdLst>
              <a:gd name="connsiteX0" fmla="*/ 1509063 w 5173872"/>
              <a:gd name="connsiteY0" fmla="*/ 3611625 h 3210333"/>
              <a:gd name="connsiteX1" fmla="*/ 1315636 w 5173872"/>
              <a:gd name="connsiteY1" fmla="*/ 3003133 h 3210333"/>
              <a:gd name="connsiteX2" fmla="*/ 859861 w 5173872"/>
              <a:gd name="connsiteY2" fmla="*/ 410108 h 3210333"/>
              <a:gd name="connsiteX3" fmla="*/ 3369207 w 5173872"/>
              <a:gd name="connsiteY3" fmla="*/ 75148 h 3210333"/>
              <a:gd name="connsiteX4" fmla="*/ 4834388 w 5173872"/>
              <a:gd name="connsiteY4" fmla="*/ 2400070 h 3210333"/>
              <a:gd name="connsiteX5" fmla="*/ 2252197 w 5173872"/>
              <a:gd name="connsiteY5" fmla="*/ 3196839 h 3210333"/>
              <a:gd name="connsiteX6" fmla="*/ 1509063 w 5173872"/>
              <a:gd name="connsiteY6" fmla="*/ 3611625 h 3210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73872" h="3210333" extrusionOk="0">
                <a:moveTo>
                  <a:pt x="1509063" y="3611625"/>
                </a:moveTo>
                <a:cubicBezTo>
                  <a:pt x="1395135" y="3388443"/>
                  <a:pt x="1366776" y="3217608"/>
                  <a:pt x="1315636" y="3003133"/>
                </a:cubicBezTo>
                <a:cubicBezTo>
                  <a:pt x="-140744" y="2637500"/>
                  <a:pt x="-668211" y="1274476"/>
                  <a:pt x="859861" y="410108"/>
                </a:cubicBezTo>
                <a:cubicBezTo>
                  <a:pt x="1559869" y="-3415"/>
                  <a:pt x="2481430" y="-85111"/>
                  <a:pt x="3369207" y="75148"/>
                </a:cubicBezTo>
                <a:cubicBezTo>
                  <a:pt x="4956932" y="183457"/>
                  <a:pt x="5592755" y="1548282"/>
                  <a:pt x="4834388" y="2400070"/>
                </a:cubicBezTo>
                <a:cubicBezTo>
                  <a:pt x="4421552" y="2916894"/>
                  <a:pt x="3466885" y="3216423"/>
                  <a:pt x="2252197" y="3196839"/>
                </a:cubicBezTo>
                <a:cubicBezTo>
                  <a:pt x="1927818" y="3290900"/>
                  <a:pt x="1586113" y="3489051"/>
                  <a:pt x="1509063" y="3611625"/>
                </a:cubicBezTo>
                <a:close/>
              </a:path>
            </a:pathLst>
          </a:custGeom>
          <a:noFill/>
          <a:ln w="28575">
            <a:solidFill>
              <a:schemeClr val="accent4"/>
            </a:solidFill>
            <a:extLst>
              <a:ext uri="{C807C97D-BFC1-408E-A445-0C87EB9F89A2}">
                <ask:lineSketchStyleProps xmlns:ask="http://schemas.microsoft.com/office/drawing/2018/sketchyshapes" sd="3079299119">
                  <a:prstGeom prst="wedgeEllipseCallou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a:p>
        </p:txBody>
      </p:sp>
      <p:sp>
        <p:nvSpPr>
          <p:cNvPr id="11" name="Tekstiruutu 10"/>
          <p:cNvSpPr txBox="1"/>
          <p:nvPr/>
        </p:nvSpPr>
        <p:spPr>
          <a:xfrm>
            <a:off x="6736785" y="3576675"/>
            <a:ext cx="4051583" cy="1938992"/>
          </a:xfrm>
          <a:prstGeom prst="rect">
            <a:avLst/>
          </a:prstGeom>
          <a:noFill/>
        </p:spPr>
        <p:txBody>
          <a:bodyPr wrap="square" rtlCol="0">
            <a:spAutoFit/>
          </a:bodyPr>
          <a:lstStyle/>
          <a:p>
            <a:r>
              <a:rPr lang="fi-FI" sz="1200" dirty="0">
                <a:solidFill>
                  <a:schemeClr val="accent1"/>
                </a:solidFill>
              </a:rPr>
              <a:t>Kaikkien kanavien olemassa olosta ei tiedetä; </a:t>
            </a:r>
          </a:p>
          <a:p>
            <a:r>
              <a:rPr lang="fi-FI" sz="1200" dirty="0">
                <a:solidFill>
                  <a:schemeClr val="accent1"/>
                </a:solidFill>
              </a:rPr>
              <a:t>miksi ne on perustettu ja kuka niistä vastaa. </a:t>
            </a:r>
          </a:p>
          <a:p>
            <a:endParaRPr lang="fi-FI" sz="1200" dirty="0">
              <a:solidFill>
                <a:schemeClr val="accent1"/>
              </a:solidFill>
            </a:endParaRPr>
          </a:p>
          <a:p>
            <a:r>
              <a:rPr lang="fi-FI" sz="1200" dirty="0">
                <a:solidFill>
                  <a:schemeClr val="accent1"/>
                </a:solidFill>
              </a:rPr>
              <a:t>Monia kanavia kehitetään yksittäin ja irrallaan kokonaisuudesta, joka asiakas kuitenkin lopulta käyttää.</a:t>
            </a:r>
          </a:p>
          <a:p>
            <a:pPr marL="0" indent="0">
              <a:buNone/>
            </a:pPr>
            <a:endParaRPr lang="fi-FI" sz="1200" dirty="0">
              <a:solidFill>
                <a:schemeClr val="accent1"/>
              </a:solidFill>
            </a:endParaRPr>
          </a:p>
          <a:p>
            <a:r>
              <a:rPr lang="fi-FI" sz="1200" dirty="0" err="1">
                <a:solidFill>
                  <a:schemeClr val="accent1"/>
                </a:solidFill>
              </a:rPr>
              <a:t>Domaineja</a:t>
            </a:r>
            <a:r>
              <a:rPr lang="fi-FI" sz="1200" dirty="0">
                <a:solidFill>
                  <a:schemeClr val="accent1"/>
                </a:solidFill>
              </a:rPr>
              <a:t> hankitaan itsenäisesti, yhteinen linja puuttuu.</a:t>
            </a:r>
          </a:p>
          <a:p>
            <a:endParaRPr lang="fi-FI" sz="1200" dirty="0">
              <a:solidFill>
                <a:schemeClr val="accent1"/>
              </a:solidFill>
            </a:endParaRPr>
          </a:p>
          <a:p>
            <a:r>
              <a:rPr lang="fi-FI" sz="1200" dirty="0">
                <a:solidFill>
                  <a:schemeClr val="accent1"/>
                </a:solidFill>
              </a:rPr>
              <a:t>Kehittämisen resurssit ovat rajalliset; tueksi </a:t>
            </a:r>
          </a:p>
          <a:p>
            <a:r>
              <a:rPr lang="fi-FI" sz="1200" dirty="0">
                <a:solidFill>
                  <a:schemeClr val="accent1"/>
                </a:solidFill>
              </a:rPr>
              <a:t>tarvitaan keskitettyjä linjauksia ja rakenteita.</a:t>
            </a:r>
          </a:p>
        </p:txBody>
      </p:sp>
    </p:spTree>
    <p:extLst>
      <p:ext uri="{BB962C8B-B14F-4D97-AF65-F5344CB8AC3E}">
        <p14:creationId xmlns:p14="http://schemas.microsoft.com/office/powerpoint/2010/main" val="3670158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800" dirty="0">
                <a:solidFill>
                  <a:schemeClr val="accent1"/>
                </a:solidFill>
              </a:rPr>
              <a:t>Hallittu osa kokonaisuutta</a:t>
            </a:r>
            <a:endParaRPr lang="fi-FI" sz="3800" dirty="0"/>
          </a:p>
        </p:txBody>
      </p:sp>
      <p:sp>
        <p:nvSpPr>
          <p:cNvPr id="6" name="Dian numeron paikkamerkki 5"/>
          <p:cNvSpPr>
            <a:spLocks noGrp="1"/>
          </p:cNvSpPr>
          <p:nvPr>
            <p:ph type="sldNum" sz="quarter" idx="12"/>
          </p:nvPr>
        </p:nvSpPr>
        <p:spPr/>
        <p:txBody>
          <a:bodyPr/>
          <a:lstStyle/>
          <a:p>
            <a:pPr>
              <a:defRPr/>
            </a:pPr>
            <a:fld id="{0D6489D4-3737-4B07-AFB3-E3F502267E2D}" type="slidenum">
              <a:rPr lang="fi-FI" smtClean="0"/>
              <a:pPr>
                <a:defRPr/>
              </a:pPr>
              <a:t>10</a:t>
            </a:fld>
            <a:endParaRPr lang="fi-FI" dirty="0"/>
          </a:p>
        </p:txBody>
      </p:sp>
      <p:sp>
        <p:nvSpPr>
          <p:cNvPr id="7" name="Sisällön paikkamerkki 2"/>
          <p:cNvSpPr>
            <a:spLocks noGrp="1"/>
          </p:cNvSpPr>
          <p:nvPr>
            <p:ph idx="1"/>
          </p:nvPr>
        </p:nvSpPr>
        <p:spPr>
          <a:xfrm>
            <a:off x="457200" y="1067339"/>
            <a:ext cx="11234738" cy="4979988"/>
          </a:xfrm>
        </p:spPr>
        <p:txBody>
          <a:bodyPr/>
          <a:lstStyle/>
          <a:p>
            <a:pPr marL="0" lvl="0" indent="0" fontAlgn="auto">
              <a:spcBef>
                <a:spcPts val="0"/>
              </a:spcBef>
              <a:spcAft>
                <a:spcPts val="0"/>
              </a:spcAft>
              <a:buNone/>
              <a:defRPr/>
            </a:pPr>
            <a:r>
              <a:rPr lang="fi-FI" sz="1900" dirty="0">
                <a:solidFill>
                  <a:schemeClr val="accent1"/>
                </a:solidFill>
              </a:rPr>
              <a:t>9. Kanavia seurataan ja kehitetään kokonaisuutena yli organisaatiorajojen</a:t>
            </a:r>
            <a:br>
              <a:rPr lang="fi-FI" sz="1900" dirty="0">
                <a:solidFill>
                  <a:schemeClr val="accent1"/>
                </a:solidFill>
              </a:rPr>
            </a:br>
            <a:r>
              <a:rPr lang="fi-FI" sz="1900" dirty="0">
                <a:solidFill>
                  <a:schemeClr val="accent1"/>
                </a:solidFill>
              </a:rPr>
              <a:t>10. Kanavien avaamisessa, kehittämisessä ja sulkemisessa nojataan yhteisiin pelisääntöihin</a:t>
            </a:r>
          </a:p>
          <a:p>
            <a:pPr lvl="0" fontAlgn="auto">
              <a:spcBef>
                <a:spcPts val="0"/>
              </a:spcBef>
              <a:spcAft>
                <a:spcPts val="0"/>
              </a:spcAft>
              <a:buFont typeface="Wingdings" panose="05000000000000000000" pitchFamily="2" charset="2"/>
              <a:buChar char="à"/>
              <a:defRPr/>
            </a:pPr>
            <a:r>
              <a:rPr lang="fi-FI" sz="1900" dirty="0" err="1">
                <a:solidFill>
                  <a:schemeClr val="accent1"/>
                </a:solidFill>
                <a:sym typeface="Wingdings" panose="05000000000000000000" pitchFamily="2" charset="2"/>
              </a:rPr>
              <a:t>Domaineja</a:t>
            </a:r>
            <a:r>
              <a:rPr lang="fi-FI" sz="1900" dirty="0">
                <a:solidFill>
                  <a:schemeClr val="accent1"/>
                </a:solidFill>
                <a:sym typeface="Wingdings" panose="05000000000000000000" pitchFamily="2" charset="2"/>
              </a:rPr>
              <a:t> hallitaan keskitetysti</a:t>
            </a:r>
            <a:r>
              <a:rPr lang="fi-FI" sz="1900" dirty="0">
                <a:solidFill>
                  <a:schemeClr val="accent1"/>
                </a:solidFill>
              </a:rPr>
              <a:t> </a:t>
            </a:r>
          </a:p>
          <a:p>
            <a:pPr lvl="0" fontAlgn="auto">
              <a:spcBef>
                <a:spcPts val="0"/>
              </a:spcBef>
              <a:spcAft>
                <a:spcPts val="0"/>
              </a:spcAft>
              <a:buFont typeface="Wingdings" panose="05000000000000000000" pitchFamily="2" charset="2"/>
              <a:buChar char="à"/>
              <a:defRPr/>
            </a:pPr>
            <a:r>
              <a:rPr lang="fi-FI" sz="1900" dirty="0">
                <a:solidFill>
                  <a:schemeClr val="accent1"/>
                </a:solidFill>
                <a:sym typeface="Wingdings" panose="05000000000000000000" pitchFamily="2" charset="2"/>
              </a:rPr>
              <a:t>Viestintäkanavien avaamisesta päättää kanslian </a:t>
            </a:r>
            <a:r>
              <a:rPr lang="fi-FI" sz="1900">
                <a:solidFill>
                  <a:schemeClr val="accent1"/>
                </a:solidFill>
                <a:sym typeface="Wingdings" panose="05000000000000000000" pitchFamily="2" charset="2"/>
              </a:rPr>
              <a:t>ja toimialojen </a:t>
            </a:r>
            <a:r>
              <a:rPr lang="fi-FI" sz="1900" dirty="0">
                <a:solidFill>
                  <a:schemeClr val="accent1"/>
                </a:solidFill>
                <a:sym typeface="Wingdings" panose="05000000000000000000" pitchFamily="2" charset="2"/>
              </a:rPr>
              <a:t>viestintä</a:t>
            </a:r>
            <a:r>
              <a:rPr lang="fi-FI" sz="2000" dirty="0">
                <a:sym typeface="Wingdings" panose="05000000000000000000" pitchFamily="2" charset="2"/>
              </a:rPr>
              <a:t>	</a:t>
            </a:r>
          </a:p>
          <a:p>
            <a:pPr marL="0" lvl="0" indent="0" fontAlgn="auto">
              <a:spcBef>
                <a:spcPts val="0"/>
              </a:spcBef>
              <a:spcAft>
                <a:spcPts val="0"/>
              </a:spcAft>
              <a:buNone/>
              <a:defRPr/>
            </a:pPr>
            <a:endParaRPr lang="fi-FI" sz="1600" dirty="0">
              <a:sym typeface="Wingdings" panose="05000000000000000000" pitchFamily="2" charset="2"/>
            </a:endParaRPr>
          </a:p>
          <a:p>
            <a:pPr marL="0" indent="0">
              <a:buNone/>
            </a:pPr>
            <a:r>
              <a:rPr lang="fi-FI" sz="1600" b="1" dirty="0">
                <a:sym typeface="Wingdings" panose="05000000000000000000" pitchFamily="2" charset="2"/>
              </a:rPr>
              <a:t>  </a:t>
            </a:r>
          </a:p>
          <a:p>
            <a:pPr marL="0" indent="0">
              <a:buNone/>
            </a:pPr>
            <a:r>
              <a:rPr lang="fi-FI" sz="2000" b="1" dirty="0">
                <a:solidFill>
                  <a:schemeClr val="accent1"/>
                </a:solidFill>
                <a:latin typeface="Arial Black" panose="020B0A04020102020204" pitchFamily="34" charset="0"/>
                <a:sym typeface="Wingdings" panose="05000000000000000000" pitchFamily="2" charset="2"/>
              </a:rPr>
              <a:t>        KRITEERIT: </a:t>
            </a:r>
            <a:r>
              <a:rPr lang="fi-FI" sz="1600" b="1" dirty="0">
                <a:sym typeface="Wingdings" panose="05000000000000000000" pitchFamily="2" charset="2"/>
              </a:rPr>
              <a:t>				                       	  </a:t>
            </a:r>
            <a:r>
              <a:rPr lang="fi-FI" sz="1400" dirty="0">
                <a:sym typeface="Wingdings" panose="05000000000000000000" pitchFamily="2" charset="2"/>
              </a:rPr>
              <a:t>Näihin haasteisiin vastataan:</a:t>
            </a:r>
          </a:p>
          <a:p>
            <a:pPr marL="0" indent="0">
              <a:buNone/>
            </a:pPr>
            <a:endParaRPr lang="fi-FI" sz="1600" b="1" dirty="0">
              <a:sym typeface="Wingdings" panose="05000000000000000000" pitchFamily="2" charset="2"/>
            </a:endParaRPr>
          </a:p>
          <a:p>
            <a:pPr marL="0" indent="0">
              <a:buNone/>
            </a:pPr>
            <a:endParaRPr lang="fi-FI" sz="1600" b="1" dirty="0">
              <a:sym typeface="Wingdings" panose="05000000000000000000" pitchFamily="2" charset="2"/>
            </a:endParaRPr>
          </a:p>
          <a:p>
            <a:endParaRPr lang="fi-FI" sz="1600" dirty="0"/>
          </a:p>
          <a:p>
            <a:pPr marL="0" indent="0">
              <a:buNone/>
            </a:pPr>
            <a:r>
              <a:rPr lang="fi-FI" sz="1600" dirty="0"/>
              <a:t>	</a:t>
            </a:r>
          </a:p>
          <a:p>
            <a:pPr marL="0" indent="0">
              <a:buNone/>
            </a:pPr>
            <a:r>
              <a:rPr lang="fi-FI" sz="1600" dirty="0"/>
              <a:t>	</a:t>
            </a:r>
            <a:endParaRPr lang="fi-FI" sz="1600" b="1" dirty="0">
              <a:solidFill>
                <a:schemeClr val="bg1"/>
              </a:solidFill>
              <a:sym typeface="Wingdings" panose="05000000000000000000" pitchFamily="2" charset="2"/>
            </a:endParaRPr>
          </a:p>
        </p:txBody>
      </p:sp>
      <p:sp>
        <p:nvSpPr>
          <p:cNvPr id="3" name="Pyöristetty suorakulmio 2"/>
          <p:cNvSpPr/>
          <p:nvPr/>
        </p:nvSpPr>
        <p:spPr>
          <a:xfrm>
            <a:off x="457199" y="2590800"/>
            <a:ext cx="6329082" cy="3431815"/>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Tekstiruutu 3"/>
          <p:cNvSpPr txBox="1"/>
          <p:nvPr/>
        </p:nvSpPr>
        <p:spPr>
          <a:xfrm>
            <a:off x="765184" y="3106124"/>
            <a:ext cx="5893832" cy="2800767"/>
          </a:xfrm>
          <a:prstGeom prst="rect">
            <a:avLst/>
          </a:prstGeom>
          <a:noFill/>
        </p:spPr>
        <p:txBody>
          <a:bodyPr wrap="square" rtlCol="0">
            <a:spAutoFit/>
          </a:bodyPr>
          <a:lstStyle/>
          <a:p>
            <a:pPr marL="342900" indent="-342900">
              <a:buFont typeface="Wingdings" panose="05000000000000000000" pitchFamily="2" charset="2"/>
              <a:buChar char="ü"/>
            </a:pPr>
            <a:r>
              <a:rPr lang="fi-FI" sz="1600" b="1" dirty="0"/>
              <a:t>Kanavan tulee löytyä kanavahallinnan työkalusta</a:t>
            </a:r>
          </a:p>
          <a:p>
            <a:pPr marL="342900" indent="-342900">
              <a:buFont typeface="Wingdings" panose="05000000000000000000" pitchFamily="2" charset="2"/>
              <a:buChar char="ü"/>
            </a:pPr>
            <a:r>
              <a:rPr lang="fi-FI" sz="1600" b="1" dirty="0"/>
              <a:t>Kanavaa seurataan ja arvioidaan kaupunkiyhteisellä kävijäseurannan </a:t>
            </a:r>
            <a:r>
              <a:rPr lang="fi-FI" sz="1600" b="1" dirty="0" err="1"/>
              <a:t>dashboardilla</a:t>
            </a:r>
            <a:r>
              <a:rPr lang="fi-FI" sz="1600" b="1" dirty="0"/>
              <a:t> (verkko ja </a:t>
            </a:r>
            <a:r>
              <a:rPr lang="fi-FI" sz="1600" b="1" dirty="0" err="1"/>
              <a:t>some</a:t>
            </a:r>
            <a:r>
              <a:rPr lang="fi-FI" sz="1600" b="1" dirty="0"/>
              <a:t>)</a:t>
            </a:r>
          </a:p>
          <a:p>
            <a:pPr marL="342900" indent="-342900">
              <a:buFont typeface="Wingdings" panose="05000000000000000000" pitchFamily="2" charset="2"/>
              <a:buChar char="ü"/>
            </a:pPr>
            <a:r>
              <a:rPr lang="fi-FI" sz="1600" b="1" dirty="0">
                <a:sym typeface="Wingdings" panose="05000000000000000000" pitchFamily="2" charset="2"/>
              </a:rPr>
              <a:t>Kaikkien verkkosivujen tulee löytyä Hel.fi- informaatioarkkitehtuurista</a:t>
            </a:r>
          </a:p>
          <a:p>
            <a:pPr marL="342900" indent="-342900">
              <a:buFont typeface="Wingdings" panose="05000000000000000000" pitchFamily="2" charset="2"/>
              <a:buChar char="ü"/>
            </a:pPr>
            <a:r>
              <a:rPr lang="fi-FI" sz="1600" b="1" dirty="0" err="1">
                <a:sym typeface="Wingdings" panose="05000000000000000000" pitchFamily="2" charset="2"/>
              </a:rPr>
              <a:t>Domainit</a:t>
            </a:r>
            <a:r>
              <a:rPr lang="fi-FI" sz="1600" b="1" dirty="0">
                <a:sym typeface="Wingdings" panose="05000000000000000000" pitchFamily="2" charset="2"/>
              </a:rPr>
              <a:t> haetaan keskitetysti Stadin </a:t>
            </a:r>
            <a:r>
              <a:rPr lang="fi-FI" sz="1600" b="1" dirty="0" err="1">
                <a:sym typeface="Wingdings" panose="05000000000000000000" pitchFamily="2" charset="2"/>
              </a:rPr>
              <a:t>helpdeskin</a:t>
            </a:r>
            <a:r>
              <a:rPr lang="fi-FI" sz="1600" b="1" dirty="0">
                <a:sym typeface="Wingdings" panose="05000000000000000000" pitchFamily="2" charset="2"/>
              </a:rPr>
              <a:t> kautta</a:t>
            </a:r>
          </a:p>
          <a:p>
            <a:pPr marL="342900" indent="-342900">
              <a:buFont typeface="Wingdings" panose="05000000000000000000" pitchFamily="2" charset="2"/>
              <a:buChar char="ü"/>
            </a:pPr>
            <a:endParaRPr lang="fi-FI" sz="1600" b="1" dirty="0">
              <a:sym typeface="Wingdings" panose="05000000000000000000" pitchFamily="2" charset="2"/>
            </a:endParaRPr>
          </a:p>
          <a:p>
            <a:pPr marL="342900" indent="-342900">
              <a:buFont typeface="Wingdings" panose="05000000000000000000" pitchFamily="2" charset="2"/>
              <a:buChar char="ü"/>
            </a:pPr>
            <a:r>
              <a:rPr lang="fi-FI" sz="1600" b="1" dirty="0">
                <a:sym typeface="Wingdings" panose="05000000000000000000" pitchFamily="2" charset="2"/>
              </a:rPr>
              <a:t>Kanslian ja toimialojen viestinnät ohjaavat viestinnällisten sekä sosiaalisen median kanavien avaamista ja sulkemista – sekä päättävät avattavista </a:t>
            </a:r>
            <a:r>
              <a:rPr lang="fi-FI" sz="1600" b="1" dirty="0" err="1">
                <a:sym typeface="Wingdings" panose="05000000000000000000" pitchFamily="2" charset="2"/>
              </a:rPr>
              <a:t>domaineista</a:t>
            </a:r>
            <a:endParaRPr lang="fi-FI" sz="1600" b="1" dirty="0">
              <a:sym typeface="Wingdings" panose="05000000000000000000" pitchFamily="2" charset="2"/>
            </a:endParaRPr>
          </a:p>
        </p:txBody>
      </p:sp>
      <p:sp>
        <p:nvSpPr>
          <p:cNvPr id="8" name="Kuvatekstiellipsi 7"/>
          <p:cNvSpPr/>
          <p:nvPr/>
        </p:nvSpPr>
        <p:spPr>
          <a:xfrm flipH="1">
            <a:off x="7329990" y="3160368"/>
            <a:ext cx="3818239" cy="2487779"/>
          </a:xfrm>
          <a:custGeom>
            <a:avLst/>
            <a:gdLst>
              <a:gd name="connsiteX0" fmla="*/ 1113666 w 3818239"/>
              <a:gd name="connsiteY0" fmla="*/ 2798751 h 2487779"/>
              <a:gd name="connsiteX1" fmla="*/ 970919 w 3818239"/>
              <a:gd name="connsiteY1" fmla="*/ 2327213 h 2487779"/>
              <a:gd name="connsiteX2" fmla="*/ 569874 w 3818239"/>
              <a:gd name="connsiteY2" fmla="*/ 357404 h 2487779"/>
              <a:gd name="connsiteX3" fmla="*/ 2489862 w 3818239"/>
              <a:gd name="connsiteY3" fmla="*/ 58946 h 2487779"/>
              <a:gd name="connsiteX4" fmla="*/ 3602907 w 3818239"/>
              <a:gd name="connsiteY4" fmla="*/ 1817779 h 2487779"/>
              <a:gd name="connsiteX5" fmla="*/ 1662087 w 3818239"/>
              <a:gd name="connsiteY5" fmla="*/ 2477320 h 2487779"/>
              <a:gd name="connsiteX6" fmla="*/ 1113666 w 3818239"/>
              <a:gd name="connsiteY6" fmla="*/ 2798751 h 248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8239" h="2487779" fill="none" extrusionOk="0">
                <a:moveTo>
                  <a:pt x="1113666" y="2798751"/>
                </a:moveTo>
                <a:cubicBezTo>
                  <a:pt x="1089427" y="2637129"/>
                  <a:pt x="1021596" y="2463871"/>
                  <a:pt x="970919" y="2327213"/>
                </a:cubicBezTo>
                <a:cubicBezTo>
                  <a:pt x="-256912" y="1800585"/>
                  <a:pt x="-221658" y="1068267"/>
                  <a:pt x="569874" y="357404"/>
                </a:cubicBezTo>
                <a:cubicBezTo>
                  <a:pt x="1159143" y="-71137"/>
                  <a:pt x="1775623" y="-84489"/>
                  <a:pt x="2489862" y="58946"/>
                </a:cubicBezTo>
                <a:cubicBezTo>
                  <a:pt x="3616368" y="223954"/>
                  <a:pt x="4111576" y="1121695"/>
                  <a:pt x="3602907" y="1817779"/>
                </a:cubicBezTo>
                <a:cubicBezTo>
                  <a:pt x="3188328" y="2257634"/>
                  <a:pt x="2526897" y="2505846"/>
                  <a:pt x="1662087" y="2477320"/>
                </a:cubicBezTo>
                <a:cubicBezTo>
                  <a:pt x="1527038" y="2510737"/>
                  <a:pt x="1284996" y="2713412"/>
                  <a:pt x="1113666" y="2798751"/>
                </a:cubicBezTo>
                <a:close/>
              </a:path>
              <a:path w="3818239" h="2487779" stroke="0" extrusionOk="0">
                <a:moveTo>
                  <a:pt x="1113666" y="2798751"/>
                </a:moveTo>
                <a:cubicBezTo>
                  <a:pt x="1090144" y="2591029"/>
                  <a:pt x="1027860" y="2517225"/>
                  <a:pt x="970919" y="2327213"/>
                </a:cubicBezTo>
                <a:cubicBezTo>
                  <a:pt x="-265150" y="1934496"/>
                  <a:pt x="-369849" y="1068875"/>
                  <a:pt x="569874" y="357404"/>
                </a:cubicBezTo>
                <a:cubicBezTo>
                  <a:pt x="1043048" y="126422"/>
                  <a:pt x="1885282" y="-33469"/>
                  <a:pt x="2489862" y="58946"/>
                </a:cubicBezTo>
                <a:cubicBezTo>
                  <a:pt x="3581253" y="456088"/>
                  <a:pt x="4085878" y="1143997"/>
                  <a:pt x="3602907" y="1817779"/>
                </a:cubicBezTo>
                <a:cubicBezTo>
                  <a:pt x="3143244" y="2245373"/>
                  <a:pt x="2536638" y="2563039"/>
                  <a:pt x="1662087" y="2477320"/>
                </a:cubicBezTo>
                <a:cubicBezTo>
                  <a:pt x="1487359" y="2599262"/>
                  <a:pt x="1192680" y="2713047"/>
                  <a:pt x="1113666" y="2798751"/>
                </a:cubicBezTo>
                <a:close/>
              </a:path>
            </a:pathLst>
          </a:custGeom>
          <a:solidFill>
            <a:schemeClr val="bg1"/>
          </a:solidFill>
          <a:ln w="38100">
            <a:solidFill>
              <a:schemeClr val="accent4"/>
            </a:solidFill>
            <a:extLst>
              <a:ext uri="{C807C97D-BFC1-408E-A445-0C87EB9F89A2}">
                <ask:lineSketchStyleProps xmlns:ask="http://schemas.microsoft.com/office/drawing/2018/sketchyshapes" sd="2214188587">
                  <a:prstGeom prst="wedgeEllipseCallou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dirty="0">
                <a:solidFill>
                  <a:schemeClr val="accent4"/>
                </a:solidFill>
                <a:sym typeface="Wingdings" panose="05000000000000000000" pitchFamily="2" charset="2"/>
              </a:rPr>
              <a:t> </a:t>
            </a:r>
            <a:r>
              <a:rPr lang="fi-FI" sz="1200" dirty="0">
                <a:solidFill>
                  <a:schemeClr val="tx1"/>
                </a:solidFill>
              </a:rPr>
              <a:t>Kanavia kehitetään yksittäin, ei kokonaisuutena</a:t>
            </a:r>
          </a:p>
          <a:p>
            <a:pPr marL="285750" indent="-285750">
              <a:buFont typeface="Wingdings" panose="05000000000000000000" pitchFamily="2" charset="2"/>
              <a:buChar char="à"/>
            </a:pPr>
            <a:endParaRPr lang="fi-FI" sz="1200" dirty="0">
              <a:solidFill>
                <a:schemeClr val="tx1"/>
              </a:solidFill>
            </a:endParaRPr>
          </a:p>
          <a:p>
            <a:r>
              <a:rPr lang="fi-FI" sz="1200" dirty="0">
                <a:solidFill>
                  <a:schemeClr val="accent4"/>
                </a:solidFill>
                <a:sym typeface="Wingdings" panose="05000000000000000000" pitchFamily="2" charset="2"/>
              </a:rPr>
              <a:t> </a:t>
            </a:r>
            <a:r>
              <a:rPr lang="fi-FI" sz="1200" dirty="0">
                <a:solidFill>
                  <a:schemeClr val="tx1"/>
                </a:solidFill>
              </a:rPr>
              <a:t>Kokonaisnäkymä kanaviin on puuttunut</a:t>
            </a:r>
          </a:p>
          <a:p>
            <a:pPr marL="285750" indent="-285750">
              <a:buFont typeface="Wingdings" panose="05000000000000000000" pitchFamily="2" charset="2"/>
              <a:buChar char="à"/>
            </a:pPr>
            <a:endParaRPr lang="fi-FI" sz="1200" dirty="0">
              <a:solidFill>
                <a:schemeClr val="tx1"/>
              </a:solidFill>
            </a:endParaRPr>
          </a:p>
          <a:p>
            <a:r>
              <a:rPr lang="fi-FI" sz="1200" dirty="0">
                <a:solidFill>
                  <a:schemeClr val="accent4"/>
                </a:solidFill>
                <a:sym typeface="Wingdings" panose="05000000000000000000" pitchFamily="2" charset="2"/>
              </a:rPr>
              <a:t> </a:t>
            </a:r>
            <a:r>
              <a:rPr lang="fi-FI" sz="1200" dirty="0">
                <a:solidFill>
                  <a:schemeClr val="tx1"/>
                </a:solidFill>
              </a:rPr>
              <a:t>Yhteiset työkalut ja periaatteet kanavien ja </a:t>
            </a:r>
            <a:r>
              <a:rPr lang="fi-FI" sz="1200" dirty="0" err="1">
                <a:solidFill>
                  <a:schemeClr val="tx1"/>
                </a:solidFill>
              </a:rPr>
              <a:t>domainien</a:t>
            </a:r>
            <a:r>
              <a:rPr lang="fi-FI" sz="1200" dirty="0">
                <a:solidFill>
                  <a:schemeClr val="tx1"/>
                </a:solidFill>
              </a:rPr>
              <a:t> hallintaan ovat puuttuneet</a:t>
            </a:r>
          </a:p>
        </p:txBody>
      </p:sp>
    </p:spTree>
    <p:extLst>
      <p:ext uri="{BB962C8B-B14F-4D97-AF65-F5344CB8AC3E}">
        <p14:creationId xmlns:p14="http://schemas.microsoft.com/office/powerpoint/2010/main" val="2670415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Kanavien muistilistat</a:t>
            </a:r>
            <a:br>
              <a:rPr lang="fi-FI" sz="3000" dirty="0"/>
            </a:br>
            <a:br>
              <a:rPr lang="fi-FI" sz="3000" dirty="0"/>
            </a:br>
            <a:endParaRPr lang="fi-FI" sz="5000" dirty="0"/>
          </a:p>
        </p:txBody>
      </p:sp>
      <p:sp>
        <p:nvSpPr>
          <p:cNvPr id="3" name="Päivämäärän paikkamerkki 2"/>
          <p:cNvSpPr>
            <a:spLocks noGrp="1"/>
          </p:cNvSpPr>
          <p:nvPr>
            <p:ph type="dt" sz="half" idx="10"/>
          </p:nvPr>
        </p:nvSpPr>
        <p:spPr/>
        <p:txBody>
          <a:bodyPr/>
          <a:lstStyle/>
          <a:p>
            <a:pPr>
              <a:defRPr/>
            </a:pPr>
            <a:fld id="{30FED856-7A11-488E-BA4E-8923657DB64D}" type="datetime1">
              <a:rPr lang="fi-FI" smtClean="0"/>
              <a:pPr>
                <a:defRPr/>
              </a:pPr>
              <a:t>11.9.2023</a:t>
            </a:fld>
            <a:endParaRPr lang="fi-FI"/>
          </a:p>
        </p:txBody>
      </p:sp>
      <p:sp>
        <p:nvSpPr>
          <p:cNvPr id="5" name="Dian numeron paikkamerkki 4"/>
          <p:cNvSpPr>
            <a:spLocks noGrp="1"/>
          </p:cNvSpPr>
          <p:nvPr>
            <p:ph type="sldNum" sz="quarter" idx="12"/>
          </p:nvPr>
        </p:nvSpPr>
        <p:spPr/>
        <p:txBody>
          <a:bodyPr/>
          <a:lstStyle/>
          <a:p>
            <a:pPr>
              <a:defRPr/>
            </a:pPr>
            <a:fld id="{B6FCA154-7B0C-487B-AF2B-981E3BFA6305}" type="slidenum">
              <a:rPr lang="fi-FI" smtClean="0"/>
              <a:pPr>
                <a:defRPr/>
              </a:pPr>
              <a:t>11</a:t>
            </a:fld>
            <a:endParaRPr lang="fi-FI"/>
          </a:p>
        </p:txBody>
      </p:sp>
    </p:spTree>
    <p:extLst>
      <p:ext uri="{BB962C8B-B14F-4D97-AF65-F5344CB8AC3E}">
        <p14:creationId xmlns:p14="http://schemas.microsoft.com/office/powerpoint/2010/main" val="2161361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69273"/>
            <a:ext cx="11234738" cy="787400"/>
          </a:xfrm>
        </p:spPr>
        <p:txBody>
          <a:bodyPr/>
          <a:lstStyle/>
          <a:p>
            <a:r>
              <a:rPr lang="fi-FI" sz="3200" dirty="0">
                <a:solidFill>
                  <a:schemeClr val="accent1"/>
                </a:solidFill>
              </a:rPr>
              <a:t>Ennen kuin avaat uuden digikanavan </a:t>
            </a:r>
            <a:br>
              <a:rPr lang="fi-FI" sz="3200" dirty="0">
                <a:solidFill>
                  <a:schemeClr val="accent1"/>
                </a:solidFill>
              </a:rPr>
            </a:br>
            <a:r>
              <a:rPr lang="fi-FI" sz="2000" dirty="0">
                <a:solidFill>
                  <a:schemeClr val="accent1"/>
                </a:solidFill>
              </a:rPr>
              <a:t>(some tai viestintäkanava)</a:t>
            </a:r>
          </a:p>
        </p:txBody>
      </p:sp>
      <p:sp>
        <p:nvSpPr>
          <p:cNvPr id="3" name="Sisällön paikkamerkki 2"/>
          <p:cNvSpPr>
            <a:spLocks noGrp="1"/>
          </p:cNvSpPr>
          <p:nvPr>
            <p:ph idx="1"/>
          </p:nvPr>
        </p:nvSpPr>
        <p:spPr>
          <a:xfrm>
            <a:off x="497465" y="1134132"/>
            <a:ext cx="11194473" cy="4979988"/>
          </a:xfrm>
        </p:spPr>
        <p:txBody>
          <a:bodyPr/>
          <a:lstStyle/>
          <a:p>
            <a:pPr marL="457200" indent="-457200">
              <a:buAutoNum type="arabicPeriod"/>
            </a:pPr>
            <a:r>
              <a:rPr lang="fi-FI" sz="1300" b="1" dirty="0"/>
              <a:t>Ole yhteydessä oman toimialan viestintään ja ilmoita tarpeesta uudelle kanavalle.</a:t>
            </a:r>
          </a:p>
          <a:p>
            <a:pPr marL="457200" indent="-457200">
              <a:buAutoNum type="arabicPeriod"/>
            </a:pPr>
            <a:endParaRPr lang="fi-FI" sz="1300" b="1" dirty="0"/>
          </a:p>
          <a:p>
            <a:pPr marL="457200" indent="-457200">
              <a:buAutoNum type="arabicPeriod"/>
            </a:pPr>
            <a:r>
              <a:rPr lang="fi-FI" sz="1300" b="1" dirty="0"/>
              <a:t>Vastaa näihin kysymyksiin:</a:t>
            </a:r>
          </a:p>
          <a:p>
            <a:pPr lvl="1"/>
            <a:r>
              <a:rPr lang="fi-FI" sz="1200" dirty="0"/>
              <a:t>Miksi tarvitaan uusi kanava? Miksei nykyinen kanavavalikoima sovellu asiakkaan palvelemiseen?</a:t>
            </a:r>
          </a:p>
          <a:p>
            <a:pPr lvl="2"/>
            <a:r>
              <a:rPr lang="fi-FI" sz="1200" dirty="0"/>
              <a:t>Uuden kanavan perustaminen vaatii paljon resursseja ja rahaa</a:t>
            </a:r>
          </a:p>
          <a:p>
            <a:pPr lvl="2"/>
            <a:r>
              <a:rPr lang="fi-FI" sz="1200" dirty="0"/>
              <a:t>Yleisön tavoittaminen on helpompaa jo vakiintuneissa kanavissa</a:t>
            </a:r>
          </a:p>
          <a:p>
            <a:pPr lvl="1"/>
            <a:r>
              <a:rPr lang="fi-FI" sz="1200" dirty="0"/>
              <a:t>Miksi juuri tämä kanava? Esim. miksi Facebook-sivu, miksei ryhmä?</a:t>
            </a:r>
          </a:p>
          <a:p>
            <a:pPr lvl="1"/>
            <a:r>
              <a:rPr lang="fi-FI" sz="1200" dirty="0"/>
              <a:t>Mikä on kanavan tavoite?</a:t>
            </a:r>
          </a:p>
          <a:p>
            <a:pPr lvl="1"/>
            <a:r>
              <a:rPr lang="fi-FI" sz="1200" dirty="0"/>
              <a:t>Ketkä ovat kanavan asiakkaita? Mihin asiakkaan tarpeeseen kanava vastaa?</a:t>
            </a:r>
          </a:p>
          <a:p>
            <a:pPr lvl="1"/>
            <a:r>
              <a:rPr lang="fi-FI" sz="1200" dirty="0"/>
              <a:t>Millainen on kanavan kuuden kuukauden sisältösuunnitelma? Miten usein ja millaisia sisältöjä julkaiset?</a:t>
            </a:r>
          </a:p>
          <a:p>
            <a:pPr lvl="1"/>
            <a:r>
              <a:rPr lang="fi-FI" sz="1200" dirty="0"/>
              <a:t>Millä resursseilla kanavaa ylläpidetään ja kehitetään?</a:t>
            </a:r>
          </a:p>
          <a:p>
            <a:pPr lvl="1"/>
            <a:r>
              <a:rPr lang="fi-FI" sz="1200" dirty="0"/>
              <a:t>Miten kanavan käytettävyys ja saavutettavuus varmistetaan?</a:t>
            </a:r>
          </a:p>
          <a:p>
            <a:pPr lvl="1"/>
            <a:r>
              <a:rPr lang="fi-FI" sz="1200" dirty="0"/>
              <a:t>Miten kanavan toimivuutta seurataan; millä työkalulla ja tunnusluvuilla?</a:t>
            </a:r>
          </a:p>
          <a:p>
            <a:pPr marL="457200" indent="-457200">
              <a:buAutoNum type="arabicPeriod"/>
            </a:pPr>
            <a:endParaRPr lang="fi-FI" sz="1300" b="1" dirty="0"/>
          </a:p>
          <a:p>
            <a:pPr marL="457200" indent="-457200">
              <a:buAutoNum type="arabicPeriod"/>
            </a:pPr>
            <a:r>
              <a:rPr lang="fi-FI" sz="1300" b="1" dirty="0"/>
              <a:t>Luo uusi kanavaehdotus Digikanavat </a:t>
            </a:r>
            <a:r>
              <a:rPr lang="fi-FI" sz="1300" b="1" dirty="0" err="1"/>
              <a:t>Teamsiin</a:t>
            </a:r>
            <a:r>
              <a:rPr lang="fi-FI" sz="1300" b="1" dirty="0"/>
              <a:t> </a:t>
            </a:r>
            <a:r>
              <a:rPr lang="fi-FI" sz="1300" dirty="0"/>
              <a:t>välilehdellä ’Suunnitteilla’, ja täydennä kanavasta pyydetyt tiedot.</a:t>
            </a:r>
          </a:p>
          <a:p>
            <a:pPr marL="457200" indent="-457200">
              <a:buAutoNum type="arabicPeriod"/>
            </a:pPr>
            <a:endParaRPr lang="fi-FI" sz="1300" b="1" dirty="0"/>
          </a:p>
          <a:p>
            <a:pPr marL="457200" indent="-457200">
              <a:buAutoNum type="arabicPeriod"/>
            </a:pPr>
            <a:r>
              <a:rPr lang="fi-FI" sz="1300" b="1" dirty="0"/>
              <a:t>Odota toimialasi viestinnän lupaa kanavan avaamiseen: </a:t>
            </a:r>
            <a:r>
              <a:rPr lang="fi-FI" sz="1300" dirty="0"/>
              <a:t>Varaa tarvittaessa palaveri toimialasi viestinnästä asian läpikäymiseksi.</a:t>
            </a:r>
          </a:p>
          <a:p>
            <a:pPr marL="457200" indent="-457200">
              <a:buAutoNum type="arabicPeriod"/>
            </a:pPr>
            <a:endParaRPr lang="fi-FI" sz="1300" dirty="0"/>
          </a:p>
          <a:p>
            <a:pPr marL="457200" indent="-457200">
              <a:buAutoNum type="arabicPeriod"/>
            </a:pPr>
            <a:r>
              <a:rPr lang="fi-FI" sz="1300" b="1" dirty="0"/>
              <a:t>Jos kanava tarvitsee </a:t>
            </a:r>
            <a:r>
              <a:rPr lang="fi-FI" sz="1300" b="1" dirty="0" err="1"/>
              <a:t>domainin</a:t>
            </a:r>
            <a:r>
              <a:rPr lang="fi-FI" sz="1300" b="1" dirty="0"/>
              <a:t> tai </a:t>
            </a:r>
            <a:r>
              <a:rPr lang="fi-FI" sz="1300" b="1" dirty="0" err="1"/>
              <a:t>alidomainin</a:t>
            </a:r>
            <a:r>
              <a:rPr lang="fi-FI" sz="1300" b="1" dirty="0"/>
              <a:t>, hae sitä Stadin </a:t>
            </a:r>
            <a:r>
              <a:rPr lang="fi-FI" sz="1300" b="1" dirty="0" err="1"/>
              <a:t>helpdeskin</a:t>
            </a:r>
            <a:r>
              <a:rPr lang="fi-FI" sz="1300" b="1" dirty="0"/>
              <a:t> kautta.</a:t>
            </a:r>
          </a:p>
          <a:p>
            <a:pPr marL="457200" indent="-457200">
              <a:buAutoNum type="arabicPeriod"/>
            </a:pPr>
            <a:endParaRPr lang="fi-FI" sz="1300" b="1" dirty="0"/>
          </a:p>
          <a:p>
            <a:pPr marL="457200" indent="-457200">
              <a:buAutoNum type="arabicPeriod"/>
            </a:pPr>
            <a:r>
              <a:rPr lang="fi-FI" sz="1300" b="1" dirty="0"/>
              <a:t>Huolehdi, että uusi kanava noudattaa kaupungin yhteisiä linjauksia ja toimintatapoja:</a:t>
            </a:r>
          </a:p>
          <a:p>
            <a:pPr lvl="1"/>
            <a:r>
              <a:rPr lang="fi-FI" sz="1200" dirty="0"/>
              <a:t>Helsinki Design System: hds.hel.fi</a:t>
            </a:r>
          </a:p>
          <a:p>
            <a:pPr lvl="1"/>
            <a:r>
              <a:rPr lang="fi-FI" sz="1200" dirty="0"/>
              <a:t>Visuaalisen ilmeen ohjeisto: brand.hel.fi</a:t>
            </a:r>
          </a:p>
          <a:p>
            <a:pPr lvl="1"/>
            <a:r>
              <a:rPr lang="fi-FI" sz="1200" dirty="0"/>
              <a:t>Saavutettavuus (WCAG 2.0, taso AA): Hel.fi/</a:t>
            </a:r>
            <a:r>
              <a:rPr lang="fi-FI" sz="1200" dirty="0" err="1"/>
              <a:t>saavutetavuus</a:t>
            </a:r>
            <a:endParaRPr lang="fi-FI" sz="1200" dirty="0"/>
          </a:p>
          <a:p>
            <a:pPr lvl="1"/>
            <a:r>
              <a:rPr lang="fi-FI" sz="1200" dirty="0"/>
              <a:t>Käytettävyys (linkki lisätään myöhemmin)</a:t>
            </a:r>
          </a:p>
          <a:p>
            <a:pPr lvl="1"/>
            <a:r>
              <a:rPr lang="fi-FI" sz="1200" dirty="0"/>
              <a:t>Löydettävyys (linkki lisätään myöhemmin)</a:t>
            </a:r>
          </a:p>
          <a:p>
            <a:pPr lvl="1"/>
            <a:r>
              <a:rPr lang="fi-FI" sz="1200" dirty="0"/>
              <a:t>Tietosuoja: hel.fi/tietosuoja</a:t>
            </a:r>
          </a:p>
          <a:p>
            <a:pPr lvl="1"/>
            <a:endParaRPr lang="fi-FI" sz="1300" dirty="0"/>
          </a:p>
        </p:txBody>
      </p:sp>
      <p:sp>
        <p:nvSpPr>
          <p:cNvPr id="6" name="Dian numeron paikkamerkki 5"/>
          <p:cNvSpPr>
            <a:spLocks noGrp="1"/>
          </p:cNvSpPr>
          <p:nvPr>
            <p:ph type="sldNum" sz="quarter" idx="12"/>
          </p:nvPr>
        </p:nvSpPr>
        <p:spPr/>
        <p:txBody>
          <a:bodyPr/>
          <a:lstStyle/>
          <a:p>
            <a:pPr>
              <a:defRPr/>
            </a:pPr>
            <a:fld id="{C8BA4896-AA72-4442-B5AD-FC02E3424E41}" type="slidenum">
              <a:rPr lang="fi-FI" smtClean="0"/>
              <a:pPr>
                <a:defRPr/>
              </a:pPr>
              <a:t>12</a:t>
            </a:fld>
            <a:endParaRPr lang="fi-FI" dirty="0"/>
          </a:p>
        </p:txBody>
      </p:sp>
    </p:spTree>
    <p:extLst>
      <p:ext uri="{BB962C8B-B14F-4D97-AF65-F5344CB8AC3E}">
        <p14:creationId xmlns:p14="http://schemas.microsoft.com/office/powerpoint/2010/main" val="1170531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dirty="0">
                <a:solidFill>
                  <a:schemeClr val="accent1"/>
                </a:solidFill>
              </a:rPr>
              <a:t>Kanavan julkaisun jälkeen</a:t>
            </a:r>
          </a:p>
        </p:txBody>
      </p:sp>
      <p:sp>
        <p:nvSpPr>
          <p:cNvPr id="3" name="Sisällön paikkamerkki 2"/>
          <p:cNvSpPr>
            <a:spLocks noGrp="1"/>
          </p:cNvSpPr>
          <p:nvPr>
            <p:ph idx="1"/>
          </p:nvPr>
        </p:nvSpPr>
        <p:spPr>
          <a:xfrm>
            <a:off x="497465" y="1033393"/>
            <a:ext cx="11194473" cy="4979988"/>
          </a:xfrm>
        </p:spPr>
        <p:txBody>
          <a:bodyPr/>
          <a:lstStyle/>
          <a:p>
            <a:pPr marL="457200" indent="-457200">
              <a:buAutoNum type="arabicPeriod"/>
            </a:pPr>
            <a:r>
              <a:rPr lang="fi-FI" sz="1300" b="1" dirty="0"/>
              <a:t>Kun kanava on julkaistu, päivitä digikanavien hallintatyökalussa kanavan tilaksi </a:t>
            </a:r>
            <a:r>
              <a:rPr lang="fi-FI" sz="1300" b="1" dirty="0">
                <a:sym typeface="Wingdings" panose="05000000000000000000" pitchFamily="2" charset="2"/>
              </a:rPr>
              <a:t>”Aktiivinen”.</a:t>
            </a:r>
          </a:p>
          <a:p>
            <a:pPr marL="457200" indent="-457200">
              <a:buAutoNum type="arabicPeriod"/>
            </a:pPr>
            <a:endParaRPr lang="fi-FI" sz="1300" b="1" dirty="0"/>
          </a:p>
          <a:p>
            <a:pPr marL="457200" indent="-457200">
              <a:buAutoNum type="arabicPeriod"/>
            </a:pPr>
            <a:r>
              <a:rPr lang="fi-FI" sz="1300" b="1" dirty="0"/>
              <a:t>Jos kyseessä on verkkosivusto tai somekanava, lisää se kaupunkiyhteiseen analytiikka-seurantaan Digikanavat </a:t>
            </a:r>
            <a:r>
              <a:rPr lang="fi-FI" sz="1300" b="1" dirty="0" err="1"/>
              <a:t>Teamsiin</a:t>
            </a:r>
            <a:r>
              <a:rPr lang="fi-FI" sz="1300" b="1" dirty="0"/>
              <a:t>. </a:t>
            </a:r>
          </a:p>
          <a:p>
            <a:pPr lvl="1"/>
            <a:r>
              <a:rPr lang="fi-FI" sz="1200" dirty="0"/>
              <a:t>Toimialasi viestintä neuvoo, miten kanava lisätään.</a:t>
            </a:r>
          </a:p>
          <a:p>
            <a:pPr marL="457200" indent="-457200">
              <a:buAutoNum type="arabicPeriod"/>
            </a:pPr>
            <a:endParaRPr lang="fi-FI" sz="1300" b="1" dirty="0"/>
          </a:p>
          <a:p>
            <a:pPr marL="457200" indent="-457200">
              <a:buAutoNum type="arabicPeriod"/>
            </a:pPr>
            <a:r>
              <a:rPr lang="fi-FI" sz="1300" b="1" dirty="0"/>
              <a:t>Seuraa kanavan toimivuutta:</a:t>
            </a:r>
          </a:p>
          <a:p>
            <a:pPr lvl="1"/>
            <a:r>
              <a:rPr lang="fi-FI" sz="1200" dirty="0"/>
              <a:t>Kanavan analytiikasta sille asetettujen tavoitteiden pohjalta</a:t>
            </a:r>
          </a:p>
          <a:p>
            <a:pPr lvl="1"/>
            <a:r>
              <a:rPr lang="fi-FI" sz="1200" dirty="0">
                <a:hlinkClick r:id="rId2"/>
              </a:rPr>
              <a:t>Verkkokanavien </a:t>
            </a:r>
            <a:r>
              <a:rPr lang="fi-FI" sz="1200" dirty="0" err="1">
                <a:hlinkClick r:id="rId2"/>
              </a:rPr>
              <a:t>dashboardilla</a:t>
            </a:r>
            <a:r>
              <a:rPr lang="fi-FI" sz="1200" dirty="0">
                <a:hlinkClick r:id="rId2"/>
              </a:rPr>
              <a:t> </a:t>
            </a:r>
            <a:r>
              <a:rPr lang="fi-FI" sz="1200" dirty="0"/>
              <a:t>kaupunkiyhteisten tunnuslukujen pohjalta</a:t>
            </a:r>
          </a:p>
          <a:p>
            <a:pPr marL="457200" lvl="1" indent="0">
              <a:buNone/>
            </a:pPr>
            <a:endParaRPr lang="fi-FI" sz="1300" dirty="0"/>
          </a:p>
          <a:p>
            <a:pPr marL="457200" indent="-457200">
              <a:buAutoNum type="arabicPeriod"/>
            </a:pPr>
            <a:r>
              <a:rPr lang="fi-FI" sz="1300" b="1" dirty="0"/>
              <a:t>Kehitä kanavaa asiakaskeskeisesti ja asiakastiedon pohjalta hyödyntämällä seuraavia:</a:t>
            </a:r>
          </a:p>
          <a:p>
            <a:pPr lvl="1"/>
            <a:r>
              <a:rPr lang="fi-FI" sz="1200" dirty="0"/>
              <a:t>Digitaalisen asiakaskokemuksen pelikirja (pelikirja.hel.fi)</a:t>
            </a:r>
          </a:p>
          <a:p>
            <a:pPr lvl="1"/>
            <a:r>
              <a:rPr lang="fi-FI" sz="1200" dirty="0"/>
              <a:t>Kävijäseuranta (kanavan analytiikkatyökalu)</a:t>
            </a:r>
          </a:p>
          <a:p>
            <a:pPr lvl="1"/>
            <a:r>
              <a:rPr lang="fi-FI" sz="1200" dirty="0"/>
              <a:t>Asiakaskyselyt</a:t>
            </a:r>
          </a:p>
          <a:p>
            <a:pPr lvl="1"/>
            <a:r>
              <a:rPr lang="fi-FI" sz="1200" dirty="0"/>
              <a:t>Pikapalautteet ja palautteet</a:t>
            </a:r>
          </a:p>
          <a:p>
            <a:pPr lvl="1"/>
            <a:r>
              <a:rPr lang="fi-FI" sz="1200" dirty="0"/>
              <a:t>Käytettävyystutkimus</a:t>
            </a:r>
          </a:p>
          <a:p>
            <a:pPr lvl="1"/>
            <a:r>
              <a:rPr lang="fi-FI" sz="1200" dirty="0"/>
              <a:t>Laadullinen asiakastutkimus</a:t>
            </a:r>
          </a:p>
          <a:p>
            <a:pPr marL="457200" indent="-457200">
              <a:buAutoNum type="arabicPeriod"/>
            </a:pPr>
            <a:endParaRPr lang="fi-FI" sz="1300" b="1" dirty="0"/>
          </a:p>
          <a:p>
            <a:pPr marL="457200" indent="-457200">
              <a:buAutoNum type="arabicPeriod"/>
            </a:pPr>
            <a:r>
              <a:rPr lang="fi-FI" sz="1300" b="1" dirty="0"/>
              <a:t>Varmista aina, että kanava täyttää aina seuraavat yleiset kriteerit:</a:t>
            </a:r>
          </a:p>
          <a:p>
            <a:pPr lvl="1"/>
            <a:r>
              <a:rPr lang="fi-FI" sz="1200" dirty="0"/>
              <a:t>Toimivuus mobiililaitteilla</a:t>
            </a:r>
          </a:p>
          <a:p>
            <a:pPr lvl="1"/>
            <a:r>
              <a:rPr lang="fi-FI" sz="1200" dirty="0"/>
              <a:t>Kävijäseurannan työkalu</a:t>
            </a:r>
          </a:p>
          <a:p>
            <a:pPr lvl="1"/>
            <a:r>
              <a:rPr lang="fi-FI" sz="1200" dirty="0"/>
              <a:t>Saavutettavuus (WCAG 2.0, taso AA): Hel.fi/saavutettavuus</a:t>
            </a:r>
          </a:p>
          <a:p>
            <a:pPr lvl="1"/>
            <a:r>
              <a:rPr lang="fi-FI" sz="1200" dirty="0"/>
              <a:t>Käytettävyys (linkki lisätään myöhemmin)</a:t>
            </a:r>
          </a:p>
          <a:p>
            <a:pPr lvl="1"/>
            <a:r>
              <a:rPr lang="fi-FI" sz="1200" dirty="0"/>
              <a:t>Löydettävyys (linkki lisätään myöhemmin)</a:t>
            </a:r>
          </a:p>
          <a:p>
            <a:pPr lvl="1"/>
            <a:r>
              <a:rPr lang="fi-FI" sz="1200" dirty="0"/>
              <a:t>Tietosuoja: hel.fi/tietosuoja</a:t>
            </a:r>
          </a:p>
          <a:p>
            <a:pPr lvl="1"/>
            <a:r>
              <a:rPr lang="fi-FI" sz="1200" dirty="0"/>
              <a:t>Asiakastarve, kohderyhmä ja tavoite määritetty</a:t>
            </a:r>
          </a:p>
          <a:p>
            <a:pPr lvl="1"/>
            <a:r>
              <a:rPr lang="fi-FI" sz="1200" dirty="0"/>
              <a:t>Sisältö ajan tasalla ja aktiivinen</a:t>
            </a:r>
          </a:p>
          <a:p>
            <a:pPr lvl="1"/>
            <a:r>
              <a:rPr lang="fi-FI" sz="1200" dirty="0"/>
              <a:t>Löytyy kanavahallinnan työkalusta ja kävijäseurannan </a:t>
            </a:r>
            <a:r>
              <a:rPr lang="fi-FI" sz="1200" dirty="0" err="1"/>
              <a:t>dashboardilta</a:t>
            </a:r>
            <a:endParaRPr lang="fi-FI" sz="1200" dirty="0"/>
          </a:p>
          <a:p>
            <a:pPr lvl="1"/>
            <a:r>
              <a:rPr lang="fi-FI" sz="1200" dirty="0"/>
              <a:t>Kaupungin visuaalisen ohjeistuksen mukainen</a:t>
            </a:r>
          </a:p>
          <a:p>
            <a:pPr lvl="1"/>
            <a:endParaRPr lang="fi-FI" sz="1200" dirty="0"/>
          </a:p>
        </p:txBody>
      </p:sp>
      <p:sp>
        <p:nvSpPr>
          <p:cNvPr id="6" name="Dian numeron paikkamerkki 5"/>
          <p:cNvSpPr>
            <a:spLocks noGrp="1"/>
          </p:cNvSpPr>
          <p:nvPr>
            <p:ph type="sldNum" sz="quarter" idx="12"/>
          </p:nvPr>
        </p:nvSpPr>
        <p:spPr/>
        <p:txBody>
          <a:bodyPr/>
          <a:lstStyle/>
          <a:p>
            <a:pPr>
              <a:defRPr/>
            </a:pPr>
            <a:fld id="{C8BA4896-AA72-4442-B5AD-FC02E3424E41}" type="slidenum">
              <a:rPr lang="fi-FI" smtClean="0"/>
              <a:pPr>
                <a:defRPr/>
              </a:pPr>
              <a:t>13</a:t>
            </a:fld>
            <a:endParaRPr lang="fi-FI" dirty="0"/>
          </a:p>
        </p:txBody>
      </p:sp>
    </p:spTree>
    <p:extLst>
      <p:ext uri="{BB962C8B-B14F-4D97-AF65-F5344CB8AC3E}">
        <p14:creationId xmlns:p14="http://schemas.microsoft.com/office/powerpoint/2010/main" val="3164501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dirty="0">
                <a:solidFill>
                  <a:schemeClr val="accent1"/>
                </a:solidFill>
              </a:rPr>
              <a:t>Kanavan sulkeminen</a:t>
            </a:r>
          </a:p>
        </p:txBody>
      </p:sp>
      <p:sp>
        <p:nvSpPr>
          <p:cNvPr id="3" name="Sisällön paikkamerkki 2"/>
          <p:cNvSpPr>
            <a:spLocks noGrp="1"/>
          </p:cNvSpPr>
          <p:nvPr>
            <p:ph idx="1"/>
          </p:nvPr>
        </p:nvSpPr>
        <p:spPr>
          <a:xfrm>
            <a:off x="497465" y="1033393"/>
            <a:ext cx="11194473" cy="4979988"/>
          </a:xfrm>
        </p:spPr>
        <p:txBody>
          <a:bodyPr/>
          <a:lstStyle/>
          <a:p>
            <a:pPr marL="0" indent="0">
              <a:buNone/>
            </a:pPr>
            <a:r>
              <a:rPr lang="fi-FI" sz="1300" b="1" dirty="0"/>
              <a:t>          Asiakkaille toimimattomat tai vanhentuneet kanavat tulee sulkea.</a:t>
            </a:r>
          </a:p>
          <a:p>
            <a:pPr lvl="1"/>
            <a:r>
              <a:rPr lang="fi-FI" sz="1200" dirty="0"/>
              <a:t>Niitä ei saa jättää roikkumaan, koska ne harhauttavat asiakasta ja luovat väärää mielikuvaa kaupungista</a:t>
            </a:r>
          </a:p>
          <a:p>
            <a:pPr lvl="1"/>
            <a:endParaRPr lang="fi-FI" sz="1200" dirty="0"/>
          </a:p>
          <a:p>
            <a:pPr marL="0" indent="0">
              <a:buNone/>
            </a:pPr>
            <a:r>
              <a:rPr lang="fi-FI" sz="1300" b="1" dirty="0"/>
              <a:t>          Kanavan sulkeminen on aiheellista, jos kanava ei suoriudu </a:t>
            </a:r>
            <a:r>
              <a:rPr lang="fi-FI" sz="1300" b="1" dirty="0">
                <a:hlinkClick r:id="rId2"/>
              </a:rPr>
              <a:t>verkkokanavien </a:t>
            </a:r>
            <a:r>
              <a:rPr lang="fi-FI" sz="1300" b="1" dirty="0" err="1">
                <a:hlinkClick r:id="rId2"/>
              </a:rPr>
              <a:t>dashboardilla</a:t>
            </a:r>
            <a:r>
              <a:rPr lang="fi-FI" sz="1300" b="1" dirty="0">
                <a:hlinkClick r:id="rId2"/>
              </a:rPr>
              <a:t> </a:t>
            </a:r>
            <a:r>
              <a:rPr lang="fi-FI" sz="1300" b="1" dirty="0"/>
              <a:t>– tai jos:</a:t>
            </a:r>
          </a:p>
          <a:p>
            <a:pPr lvl="1"/>
            <a:r>
              <a:rPr lang="fi-FI" sz="1200" dirty="0"/>
              <a:t>kanava ei ole aktiivinen</a:t>
            </a:r>
          </a:p>
          <a:p>
            <a:pPr lvl="1"/>
            <a:r>
              <a:rPr lang="fi-FI" sz="1200" dirty="0"/>
              <a:t>kanavalla ei ole kävijöitä tai seuraajia</a:t>
            </a:r>
          </a:p>
          <a:p>
            <a:pPr lvl="1"/>
            <a:r>
              <a:rPr lang="fi-FI" sz="1200" dirty="0"/>
              <a:t>sisältö on vanhentunutta</a:t>
            </a:r>
          </a:p>
          <a:p>
            <a:pPr lvl="1"/>
            <a:r>
              <a:rPr lang="fi-FI" sz="1200" dirty="0"/>
              <a:t>kanavan ylläpitämiseen ja parantamiseen ei ole resursseja</a:t>
            </a:r>
          </a:p>
          <a:p>
            <a:pPr lvl="1"/>
            <a:r>
              <a:rPr lang="fi-FI" sz="1200" dirty="0"/>
              <a:t>kanavalla ei ole kävijäseurantaa, eikä sen suoriutumista seurata mitenkään</a:t>
            </a:r>
          </a:p>
          <a:p>
            <a:pPr lvl="1"/>
            <a:r>
              <a:rPr lang="fi-FI" sz="1200" dirty="0"/>
              <a:t>mobiilikäyttöä ei ole varmistettu</a:t>
            </a:r>
          </a:p>
          <a:p>
            <a:pPr lvl="1"/>
            <a:r>
              <a:rPr lang="fi-FI" sz="1200" dirty="0"/>
              <a:t>kanava ei täytä saavutettavuuden ja tietosuojan minimikriteerejä</a:t>
            </a:r>
          </a:p>
          <a:p>
            <a:pPr marL="457200" indent="-457200">
              <a:buAutoNum type="arabicPeriod"/>
            </a:pPr>
            <a:endParaRPr lang="fi-FI" sz="1300" b="1" dirty="0"/>
          </a:p>
          <a:p>
            <a:pPr marL="457200" indent="-457200">
              <a:buFont typeface="Arial" panose="020B0604020202020204" pitchFamily="34" charset="0"/>
              <a:buAutoNum type="arabicPeriod"/>
            </a:pPr>
            <a:r>
              <a:rPr lang="fi-FI" sz="1300" b="1" dirty="0"/>
              <a:t>Ilmoita tarpeesta sulkea kanava toimialasi viestintään.</a:t>
            </a:r>
          </a:p>
          <a:p>
            <a:pPr marL="457200" indent="-457200">
              <a:buAutoNum type="arabicPeriod"/>
            </a:pPr>
            <a:endParaRPr lang="fi-FI" sz="1300" b="1" dirty="0"/>
          </a:p>
          <a:p>
            <a:pPr marL="457200" indent="-457200">
              <a:buAutoNum type="arabicPeriod"/>
            </a:pPr>
            <a:r>
              <a:rPr lang="fi-FI" sz="1300" b="1" dirty="0"/>
              <a:t>Jos suljettavassa kanavassa on tärkeää sisältöä asiakkaille, siirrä sisällöntuotanto toimimattomasta kanavasta aktiiviseen kanavaan.</a:t>
            </a:r>
          </a:p>
          <a:p>
            <a:pPr marL="457200" indent="-457200">
              <a:buAutoNum type="arabicPeriod"/>
            </a:pPr>
            <a:endParaRPr lang="fi-FI" sz="1300" b="1" dirty="0"/>
          </a:p>
          <a:p>
            <a:pPr marL="457200" indent="-457200">
              <a:buAutoNum type="arabicPeriod"/>
            </a:pPr>
            <a:r>
              <a:rPr lang="fi-FI" sz="1300" b="1" dirty="0"/>
              <a:t>Ennen kanavan sulkemista tiedota siitä asiakkaille ja kanavan ylläpitäjille, ja ohjaa tarvittaessa toiseen kanavaan.</a:t>
            </a:r>
          </a:p>
          <a:p>
            <a:pPr marL="457200" indent="-457200">
              <a:buAutoNum type="arabicPeriod"/>
            </a:pPr>
            <a:endParaRPr lang="fi-FI" sz="1300" dirty="0"/>
          </a:p>
          <a:p>
            <a:pPr marL="457200" indent="-457200">
              <a:buAutoNum type="arabicPeriod"/>
            </a:pPr>
            <a:r>
              <a:rPr lang="fi-FI" sz="1300" b="1" dirty="0"/>
              <a:t>Arkistoi kanavan sellainen sisältö, johon voi olla tarpeen palata kanavan sulkemisen jälkeen.</a:t>
            </a:r>
          </a:p>
          <a:p>
            <a:pPr marL="457200" indent="-457200">
              <a:buAutoNum type="arabicPeriod"/>
            </a:pPr>
            <a:endParaRPr lang="fi-FI" sz="1300" b="1" dirty="0"/>
          </a:p>
          <a:p>
            <a:pPr marL="457200" indent="-457200">
              <a:buAutoNum type="arabicPeriod"/>
            </a:pPr>
            <a:r>
              <a:rPr lang="fi-FI" sz="1300" b="1" dirty="0"/>
              <a:t>Jos kyseessä on verkkosivusto, muista sulkea domain Stadin </a:t>
            </a:r>
            <a:r>
              <a:rPr lang="fi-FI" sz="1300" b="1" dirty="0" err="1"/>
              <a:t>helpdeskin</a:t>
            </a:r>
            <a:r>
              <a:rPr lang="fi-FI" sz="1300" b="1" dirty="0"/>
              <a:t> kautta.</a:t>
            </a:r>
          </a:p>
          <a:p>
            <a:pPr marL="457200" indent="-457200">
              <a:buAutoNum type="arabicPeriod"/>
            </a:pPr>
            <a:endParaRPr lang="fi-FI" sz="1300" b="1" dirty="0"/>
          </a:p>
          <a:p>
            <a:pPr marL="457200" indent="-457200">
              <a:buAutoNum type="arabicPeriod"/>
            </a:pPr>
            <a:r>
              <a:rPr lang="fi-FI" sz="1300" b="1" dirty="0"/>
              <a:t>Kun kanava on suljettu, päivitä digikanavien hallintatyökalussa sen tilaksi ”lopetettu”.</a:t>
            </a:r>
          </a:p>
          <a:p>
            <a:pPr marL="457200" indent="-457200">
              <a:buAutoNum type="arabicPeriod"/>
            </a:pPr>
            <a:endParaRPr lang="fi-FI" sz="1300" b="1" dirty="0"/>
          </a:p>
          <a:p>
            <a:pPr marL="457200" indent="-457200">
              <a:buAutoNum type="arabicPeriod"/>
            </a:pPr>
            <a:r>
              <a:rPr lang="fi-FI" sz="1300" b="1" dirty="0"/>
              <a:t>Huolehdi kanavan poistamisesta verkkokanavien kaupunkitasoisesta analytiikka-seurannasta ilmoittamalla siitä toimialasi viestintään.</a:t>
            </a:r>
          </a:p>
          <a:p>
            <a:pPr marL="457200" lvl="1" indent="0">
              <a:buNone/>
            </a:pPr>
            <a:endParaRPr lang="fi-FI" sz="1300" dirty="0"/>
          </a:p>
        </p:txBody>
      </p:sp>
      <p:sp>
        <p:nvSpPr>
          <p:cNvPr id="6" name="Dian numeron paikkamerkki 5"/>
          <p:cNvSpPr>
            <a:spLocks noGrp="1"/>
          </p:cNvSpPr>
          <p:nvPr>
            <p:ph type="sldNum" sz="quarter" idx="12"/>
          </p:nvPr>
        </p:nvSpPr>
        <p:spPr/>
        <p:txBody>
          <a:bodyPr/>
          <a:lstStyle/>
          <a:p>
            <a:pPr>
              <a:defRPr/>
            </a:pPr>
            <a:fld id="{C8BA4896-AA72-4442-B5AD-FC02E3424E41}" type="slidenum">
              <a:rPr lang="fi-FI" smtClean="0"/>
              <a:pPr>
                <a:defRPr/>
              </a:pPr>
              <a:t>14</a:t>
            </a:fld>
            <a:endParaRPr lang="fi-FI" dirty="0"/>
          </a:p>
        </p:txBody>
      </p:sp>
    </p:spTree>
    <p:extLst>
      <p:ext uri="{BB962C8B-B14F-4D97-AF65-F5344CB8AC3E}">
        <p14:creationId xmlns:p14="http://schemas.microsoft.com/office/powerpoint/2010/main" val="2944083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Domain-linjaukset</a:t>
            </a:r>
          </a:p>
        </p:txBody>
      </p:sp>
      <p:sp>
        <p:nvSpPr>
          <p:cNvPr id="5" name="Dian numeron paikkamerkki 4"/>
          <p:cNvSpPr>
            <a:spLocks noGrp="1"/>
          </p:cNvSpPr>
          <p:nvPr>
            <p:ph type="sldNum" sz="quarter" idx="12"/>
          </p:nvPr>
        </p:nvSpPr>
        <p:spPr/>
        <p:txBody>
          <a:bodyPr/>
          <a:lstStyle/>
          <a:p>
            <a:pPr>
              <a:defRPr/>
            </a:pPr>
            <a:fld id="{C6D5CBB3-46D8-4BA7-8305-2C74F200163D}" type="slidenum">
              <a:rPr lang="fi-FI" smtClean="0"/>
              <a:pPr>
                <a:defRPr/>
              </a:pPr>
              <a:t>15</a:t>
            </a:fld>
            <a:endParaRPr lang="fi-FI"/>
          </a:p>
        </p:txBody>
      </p:sp>
    </p:spTree>
    <p:extLst>
      <p:ext uri="{BB962C8B-B14F-4D97-AF65-F5344CB8AC3E}">
        <p14:creationId xmlns:p14="http://schemas.microsoft.com/office/powerpoint/2010/main" val="3483702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7988"/>
            <a:ext cx="11234738" cy="592317"/>
          </a:xfrm>
        </p:spPr>
        <p:txBody>
          <a:bodyPr/>
          <a:lstStyle/>
          <a:p>
            <a:r>
              <a:rPr lang="fi-FI" sz="3200" dirty="0" err="1">
                <a:solidFill>
                  <a:schemeClr val="accent3">
                    <a:lumMod val="75000"/>
                  </a:schemeClr>
                </a:solidFill>
              </a:rPr>
              <a:t>Domaineja</a:t>
            </a:r>
            <a:r>
              <a:rPr lang="fi-FI" sz="3200" dirty="0">
                <a:solidFill>
                  <a:schemeClr val="accent3">
                    <a:lumMod val="75000"/>
                  </a:schemeClr>
                </a:solidFill>
              </a:rPr>
              <a:t> avataan ja hallitaan keskitetysti</a:t>
            </a:r>
          </a:p>
        </p:txBody>
      </p:sp>
      <p:sp>
        <p:nvSpPr>
          <p:cNvPr id="3" name="Sisällön paikkamerkki 2"/>
          <p:cNvSpPr>
            <a:spLocks noGrp="1"/>
          </p:cNvSpPr>
          <p:nvPr>
            <p:ph idx="1"/>
          </p:nvPr>
        </p:nvSpPr>
        <p:spPr>
          <a:xfrm>
            <a:off x="457200" y="1084735"/>
            <a:ext cx="11294076" cy="847045"/>
          </a:xfrm>
        </p:spPr>
        <p:txBody>
          <a:bodyPr/>
          <a:lstStyle/>
          <a:p>
            <a:pPr>
              <a:buFont typeface="Wingdings" panose="05000000000000000000" pitchFamily="2" charset="2"/>
              <a:buChar char="à"/>
            </a:pPr>
            <a:r>
              <a:rPr lang="fi-FI" sz="2000" dirty="0"/>
              <a:t> </a:t>
            </a:r>
            <a:r>
              <a:rPr lang="fi-FI" sz="2000" dirty="0" err="1"/>
              <a:t>Domainien</a:t>
            </a:r>
            <a:r>
              <a:rPr lang="fi-FI" sz="2000" dirty="0"/>
              <a:t> määrää karsitaan ja kokonaisuutta ohjataan kaupunkitasoisesti</a:t>
            </a:r>
          </a:p>
          <a:p>
            <a:pPr>
              <a:buFont typeface="Wingdings" panose="05000000000000000000" pitchFamily="2" charset="2"/>
              <a:buChar char="à"/>
            </a:pPr>
            <a:r>
              <a:rPr lang="fi-FI" sz="2000" dirty="0"/>
              <a:t> Hallinnointikustannuksia säästetään keskittämällä </a:t>
            </a:r>
            <a:r>
              <a:rPr lang="fi-FI" sz="2000" dirty="0" err="1"/>
              <a:t>domainien</a:t>
            </a:r>
            <a:r>
              <a:rPr lang="fi-FI" sz="2000" dirty="0"/>
              <a:t> hankinta ja ylläpito</a:t>
            </a:r>
          </a:p>
          <a:p>
            <a:endParaRPr lang="fi-FI" sz="2000" dirty="0"/>
          </a:p>
          <a:p>
            <a:pPr marL="0" indent="0">
              <a:buNone/>
            </a:pPr>
            <a:r>
              <a:rPr lang="fi-FI" sz="2000" b="1" dirty="0">
                <a:solidFill>
                  <a:schemeClr val="accent1"/>
                </a:solidFill>
                <a:latin typeface="Arial Black" panose="020B0A04020102020204" pitchFamily="34" charset="0"/>
                <a:sym typeface="Wingdings" panose="05000000000000000000" pitchFamily="2" charset="2"/>
              </a:rPr>
              <a:t>	</a:t>
            </a:r>
          </a:p>
          <a:p>
            <a:pPr marL="0" indent="0">
              <a:buNone/>
            </a:pPr>
            <a:r>
              <a:rPr lang="fi-FI" sz="2000" b="1" dirty="0">
                <a:solidFill>
                  <a:schemeClr val="accent1"/>
                </a:solidFill>
                <a:latin typeface="Arial Black" panose="020B0A04020102020204" pitchFamily="34" charset="0"/>
                <a:sym typeface="Wingdings" panose="05000000000000000000" pitchFamily="2" charset="2"/>
              </a:rPr>
              <a:t>	</a:t>
            </a:r>
            <a:r>
              <a:rPr lang="fi-FI" sz="2000" b="1" dirty="0">
                <a:solidFill>
                  <a:schemeClr val="tx1">
                    <a:lumMod val="95000"/>
                    <a:lumOff val="5000"/>
                  </a:schemeClr>
                </a:solidFill>
                <a:latin typeface="Arial Black" panose="020B0A04020102020204" pitchFamily="34" charset="0"/>
                <a:sym typeface="Wingdings" panose="05000000000000000000" pitchFamily="2" charset="2"/>
              </a:rPr>
              <a:t>TOIMINTATAPA</a:t>
            </a:r>
            <a:endParaRPr lang="fi-FI" sz="2000" dirty="0">
              <a:solidFill>
                <a:schemeClr val="tx1">
                  <a:lumMod val="95000"/>
                  <a:lumOff val="5000"/>
                </a:schemeClr>
              </a:solidFill>
            </a:endParaRPr>
          </a:p>
          <a:p>
            <a:endParaRPr lang="fi-FI" sz="2000" dirty="0"/>
          </a:p>
        </p:txBody>
      </p:sp>
      <p:sp>
        <p:nvSpPr>
          <p:cNvPr id="6" name="Dian numeron paikkamerkki 5"/>
          <p:cNvSpPr>
            <a:spLocks noGrp="1"/>
          </p:cNvSpPr>
          <p:nvPr>
            <p:ph type="sldNum" sz="quarter" idx="12"/>
          </p:nvPr>
        </p:nvSpPr>
        <p:spPr/>
        <p:txBody>
          <a:bodyPr/>
          <a:lstStyle/>
          <a:p>
            <a:pPr>
              <a:defRPr/>
            </a:pPr>
            <a:fld id="{0415AB32-84FF-4890-9832-72FB19860C90}" type="slidenum">
              <a:rPr lang="fi-FI" smtClean="0"/>
              <a:pPr>
                <a:defRPr/>
              </a:pPr>
              <a:t>16</a:t>
            </a:fld>
            <a:endParaRPr lang="fi-FI" dirty="0"/>
          </a:p>
        </p:txBody>
      </p:sp>
      <p:sp>
        <p:nvSpPr>
          <p:cNvPr id="5" name="Kuvatekstiellipsi 4"/>
          <p:cNvSpPr/>
          <p:nvPr/>
        </p:nvSpPr>
        <p:spPr>
          <a:xfrm flipH="1">
            <a:off x="7483763" y="2440167"/>
            <a:ext cx="3713762" cy="2974250"/>
          </a:xfrm>
          <a:custGeom>
            <a:avLst/>
            <a:gdLst>
              <a:gd name="connsiteX0" fmla="*/ 1083193 w 3713762"/>
              <a:gd name="connsiteY0" fmla="*/ 3346031 h 2974250"/>
              <a:gd name="connsiteX1" fmla="*/ 944352 w 3713762"/>
              <a:gd name="connsiteY1" fmla="*/ 2782287 h 2974250"/>
              <a:gd name="connsiteX2" fmla="*/ 323732 w 3713762"/>
              <a:gd name="connsiteY2" fmla="*/ 648132 h 2974250"/>
              <a:gd name="connsiteX3" fmla="*/ 2434018 w 3713762"/>
              <a:gd name="connsiteY3" fmla="*/ 73654 h 2974250"/>
              <a:gd name="connsiteX4" fmla="*/ 3608559 w 3713762"/>
              <a:gd name="connsiteY4" fmla="*/ 1980574 h 2974250"/>
              <a:gd name="connsiteX5" fmla="*/ 1616608 w 3713762"/>
              <a:gd name="connsiteY5" fmla="*/ 2961748 h 2974250"/>
              <a:gd name="connsiteX6" fmla="*/ 1083193 w 3713762"/>
              <a:gd name="connsiteY6" fmla="*/ 3346031 h 2974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3762" h="2974250" extrusionOk="0">
                <a:moveTo>
                  <a:pt x="1083193" y="3346031"/>
                </a:moveTo>
                <a:cubicBezTo>
                  <a:pt x="981473" y="3104364"/>
                  <a:pt x="1001525" y="2952861"/>
                  <a:pt x="944352" y="2782287"/>
                </a:cubicBezTo>
                <a:cubicBezTo>
                  <a:pt x="-27029" y="2387665"/>
                  <a:pt x="-435658" y="1352393"/>
                  <a:pt x="323732" y="648132"/>
                </a:cubicBezTo>
                <a:cubicBezTo>
                  <a:pt x="763697" y="-21396"/>
                  <a:pt x="1719324" y="-265243"/>
                  <a:pt x="2434018" y="73654"/>
                </a:cubicBezTo>
                <a:cubicBezTo>
                  <a:pt x="3416829" y="321500"/>
                  <a:pt x="3856836" y="1177471"/>
                  <a:pt x="3608559" y="1980574"/>
                </a:cubicBezTo>
                <a:cubicBezTo>
                  <a:pt x="3470838" y="2636476"/>
                  <a:pt x="2501451" y="2997580"/>
                  <a:pt x="1616608" y="2961748"/>
                </a:cubicBezTo>
                <a:cubicBezTo>
                  <a:pt x="1335710" y="3109293"/>
                  <a:pt x="1317600" y="3209190"/>
                  <a:pt x="1083193" y="3346031"/>
                </a:cubicBezTo>
                <a:close/>
              </a:path>
            </a:pathLst>
          </a:custGeom>
          <a:noFill/>
          <a:ln w="28575">
            <a:solidFill>
              <a:schemeClr val="accent4"/>
            </a:solidFill>
            <a:extLst>
              <a:ext uri="{C807C97D-BFC1-408E-A445-0C87EB9F89A2}">
                <ask:lineSketchStyleProps xmlns:ask="http://schemas.microsoft.com/office/drawing/2018/sketchyshapes" sd="1946658549">
                  <a:prstGeom prst="wedgeEllipseCallou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dirty="0">
                <a:solidFill>
                  <a:schemeClr val="accent4"/>
                </a:solidFill>
                <a:sym typeface="Wingdings" panose="05000000000000000000" pitchFamily="2" charset="2"/>
              </a:rPr>
              <a:t> </a:t>
            </a:r>
            <a:r>
              <a:rPr lang="fi-FI" sz="1200" dirty="0">
                <a:solidFill>
                  <a:schemeClr val="tx1"/>
                </a:solidFill>
              </a:rPr>
              <a:t>Yksittäisiä </a:t>
            </a:r>
            <a:r>
              <a:rPr lang="fi-FI" sz="1200" dirty="0" err="1">
                <a:solidFill>
                  <a:schemeClr val="tx1"/>
                </a:solidFill>
              </a:rPr>
              <a:t>domaineja</a:t>
            </a:r>
            <a:r>
              <a:rPr lang="fi-FI" sz="1200" dirty="0">
                <a:solidFill>
                  <a:schemeClr val="tx1"/>
                </a:solidFill>
              </a:rPr>
              <a:t> avataan irrallaan kokonaisuudesta</a:t>
            </a:r>
          </a:p>
          <a:p>
            <a:pPr marL="285750" indent="-285750">
              <a:buFont typeface="Wingdings" panose="05000000000000000000" pitchFamily="2" charset="2"/>
              <a:buChar char="à"/>
            </a:pPr>
            <a:endParaRPr lang="fi-FI" sz="1200" dirty="0">
              <a:solidFill>
                <a:schemeClr val="tx1"/>
              </a:solidFill>
            </a:endParaRPr>
          </a:p>
          <a:p>
            <a:r>
              <a:rPr lang="fi-FI" sz="1200" dirty="0">
                <a:solidFill>
                  <a:schemeClr val="accent4"/>
                </a:solidFill>
                <a:sym typeface="Wingdings" panose="05000000000000000000" pitchFamily="2" charset="2"/>
              </a:rPr>
              <a:t> </a:t>
            </a:r>
            <a:r>
              <a:rPr lang="fi-FI" sz="1200" dirty="0" err="1">
                <a:solidFill>
                  <a:schemeClr val="tx1"/>
                </a:solidFill>
              </a:rPr>
              <a:t>Domainien</a:t>
            </a:r>
            <a:r>
              <a:rPr lang="fi-FI" sz="1200" dirty="0">
                <a:solidFill>
                  <a:schemeClr val="tx1"/>
                </a:solidFill>
              </a:rPr>
              <a:t> hankinnassa ei ole noudatettu yhtenäistä tapaa</a:t>
            </a:r>
          </a:p>
          <a:p>
            <a:pPr marL="285750" indent="-285750">
              <a:buFont typeface="Wingdings" panose="05000000000000000000" pitchFamily="2" charset="2"/>
              <a:buChar char="à"/>
            </a:pPr>
            <a:endParaRPr lang="fi-FI" sz="1200" dirty="0">
              <a:solidFill>
                <a:schemeClr val="tx1"/>
              </a:solidFill>
            </a:endParaRPr>
          </a:p>
          <a:p>
            <a:r>
              <a:rPr lang="fi-FI" sz="1200" dirty="0">
                <a:solidFill>
                  <a:schemeClr val="accent4"/>
                </a:solidFill>
                <a:sym typeface="Wingdings" panose="05000000000000000000" pitchFamily="2" charset="2"/>
              </a:rPr>
              <a:t> </a:t>
            </a:r>
            <a:r>
              <a:rPr lang="fi-FI" sz="1200" dirty="0">
                <a:solidFill>
                  <a:schemeClr val="tx1"/>
                </a:solidFill>
              </a:rPr>
              <a:t>Käyttämättömistä </a:t>
            </a:r>
            <a:r>
              <a:rPr lang="fi-FI" sz="1200" dirty="0" err="1">
                <a:solidFill>
                  <a:schemeClr val="tx1"/>
                </a:solidFill>
              </a:rPr>
              <a:t>domaineista</a:t>
            </a:r>
            <a:r>
              <a:rPr lang="fi-FI" sz="1200" dirty="0">
                <a:solidFill>
                  <a:schemeClr val="tx1"/>
                </a:solidFill>
              </a:rPr>
              <a:t> maksetaan</a:t>
            </a:r>
          </a:p>
          <a:p>
            <a:pPr marL="285750" indent="-285750">
              <a:buFont typeface="Wingdings" panose="05000000000000000000" pitchFamily="2" charset="2"/>
              <a:buChar char="à"/>
            </a:pPr>
            <a:endParaRPr lang="fi-FI" sz="1200" dirty="0">
              <a:solidFill>
                <a:schemeClr val="tx1"/>
              </a:solidFill>
            </a:endParaRPr>
          </a:p>
          <a:p>
            <a:r>
              <a:rPr lang="fi-FI" sz="1200" dirty="0">
                <a:solidFill>
                  <a:schemeClr val="accent4"/>
                </a:solidFill>
                <a:sym typeface="Wingdings" panose="05000000000000000000" pitchFamily="2" charset="2"/>
              </a:rPr>
              <a:t> </a:t>
            </a:r>
            <a:r>
              <a:rPr lang="fi-FI" sz="1200" dirty="0">
                <a:solidFill>
                  <a:schemeClr val="tx1"/>
                </a:solidFill>
              </a:rPr>
              <a:t>Hajautetusta hallinnasta syntyy turhaa manuaalista työtä ja kustannuksia</a:t>
            </a:r>
          </a:p>
        </p:txBody>
      </p:sp>
      <p:sp>
        <p:nvSpPr>
          <p:cNvPr id="4" name="Tekstiruutu 3"/>
          <p:cNvSpPr txBox="1"/>
          <p:nvPr/>
        </p:nvSpPr>
        <p:spPr>
          <a:xfrm>
            <a:off x="688943" y="2998281"/>
            <a:ext cx="6711498" cy="2677656"/>
          </a:xfrm>
          <a:prstGeom prst="rect">
            <a:avLst/>
          </a:prstGeom>
          <a:noFill/>
        </p:spPr>
        <p:txBody>
          <a:bodyPr wrap="square" rtlCol="0">
            <a:spAutoFit/>
          </a:bodyPr>
          <a:lstStyle/>
          <a:p>
            <a:pPr marL="342900" indent="-342900">
              <a:buFont typeface="+mj-lt"/>
              <a:buAutoNum type="arabicPeriod"/>
            </a:pPr>
            <a:r>
              <a:rPr lang="fi-FI" sz="1400" dirty="0"/>
              <a:t>Uusien </a:t>
            </a:r>
            <a:r>
              <a:rPr lang="fi-FI" sz="1400" dirty="0" err="1"/>
              <a:t>domainien</a:t>
            </a:r>
            <a:r>
              <a:rPr lang="fi-FI" sz="1400" dirty="0"/>
              <a:t> hakemista ja sulkemista haetaan Stadin </a:t>
            </a:r>
            <a:r>
              <a:rPr lang="fi-FI" sz="1400" dirty="0" err="1"/>
              <a:t>helpdeskin</a:t>
            </a:r>
            <a:r>
              <a:rPr lang="fi-FI" sz="1400" dirty="0"/>
              <a:t> kautta</a:t>
            </a:r>
          </a:p>
          <a:p>
            <a:pPr marL="742950" lvl="1" indent="-285750">
              <a:buFont typeface="Arial" panose="020B0604020202020204" pitchFamily="34" charset="0"/>
              <a:buChar char="•"/>
            </a:pPr>
            <a:r>
              <a:rPr lang="fi-FI" sz="1400" dirty="0"/>
              <a:t>Hakemuslomakkeen teknisiä tietoja voi pyytää palvelun toimittajalta (esim. verkkosivuston tekninen palvelutarjoaja)</a:t>
            </a:r>
          </a:p>
          <a:p>
            <a:pPr marL="342900" indent="-342900">
              <a:buFont typeface="+mj-lt"/>
              <a:buAutoNum type="arabicPeriod"/>
            </a:pPr>
            <a:r>
              <a:rPr lang="fi-FI" sz="1400" b="1" dirty="0"/>
              <a:t>Ennen </a:t>
            </a:r>
            <a:r>
              <a:rPr lang="fi-FI" sz="1400" b="1" dirty="0" err="1"/>
              <a:t>domainin</a:t>
            </a:r>
            <a:r>
              <a:rPr lang="fi-FI" sz="1400" b="1" dirty="0"/>
              <a:t> hakemista on toimialan viestinnän kanssa sovittu uuden verkkosivuston avaamisesta.</a:t>
            </a:r>
          </a:p>
          <a:p>
            <a:pPr marL="342900" indent="-342900">
              <a:buFont typeface="+mj-lt"/>
              <a:buAutoNum type="arabicPeriod"/>
            </a:pPr>
            <a:r>
              <a:rPr lang="fi-FI" sz="1400" dirty="0"/>
              <a:t>Toimialan viestintä puoltaa hakemuksen hyväksymistä, jonka pohjalta Kanslian viestintäosasto tekee päätöksen.</a:t>
            </a:r>
          </a:p>
          <a:p>
            <a:pPr marL="342900" indent="-342900">
              <a:buFont typeface="+mj-lt"/>
              <a:buAutoNum type="arabicPeriod"/>
            </a:pPr>
            <a:r>
              <a:rPr lang="fi-FI" sz="1400" dirty="0"/>
              <a:t>DigiHelsinki Oy hoitaa verkkotunnusten avaamiseen, ylläpitoon ja muutoksiin liittyvät toimenpiteet yhteistyössä palvelun omistajan kanssa</a:t>
            </a:r>
          </a:p>
          <a:p>
            <a:pPr marL="342900" indent="-342900">
              <a:buFont typeface="+mj-lt"/>
              <a:buAutoNum type="arabicPeriod"/>
            </a:pPr>
            <a:r>
              <a:rPr lang="fi-FI" sz="1400" dirty="0"/>
              <a:t>Domain-hakemusten päätöksissä nojataan kaupungin informaatioarkkitehtuuriin ja domain-nimien yhteisiin periaatteisiin</a:t>
            </a:r>
          </a:p>
          <a:p>
            <a:endParaRPr lang="fi-FI" sz="1400" dirty="0"/>
          </a:p>
        </p:txBody>
      </p:sp>
      <p:sp>
        <p:nvSpPr>
          <p:cNvPr id="7" name="Pyöristetty suorakulmio 6"/>
          <p:cNvSpPr/>
          <p:nvPr/>
        </p:nvSpPr>
        <p:spPr>
          <a:xfrm>
            <a:off x="457200" y="2700142"/>
            <a:ext cx="7315200" cy="3273935"/>
          </a:xfrm>
          <a:prstGeom prst="round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028673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Kuvatekstiellipsi 4"/>
          <p:cNvSpPr/>
          <p:nvPr/>
        </p:nvSpPr>
        <p:spPr>
          <a:xfrm flipH="1">
            <a:off x="8608055" y="4080403"/>
            <a:ext cx="2830287" cy="1961496"/>
          </a:xfrm>
          <a:custGeom>
            <a:avLst/>
            <a:gdLst>
              <a:gd name="connsiteX0" fmla="*/ 825510 w 2830287"/>
              <a:gd name="connsiteY0" fmla="*/ 2090994 h 1961496"/>
              <a:gd name="connsiteX1" fmla="*/ 681919 w 2830287"/>
              <a:gd name="connsiteY1" fmla="*/ 1819585 h 1961496"/>
              <a:gd name="connsiteX2" fmla="*/ 403962 w 2830287"/>
              <a:gd name="connsiteY2" fmla="*/ 294625 h 1961496"/>
              <a:gd name="connsiteX3" fmla="*/ 1889238 w 2830287"/>
              <a:gd name="connsiteY3" fmla="*/ 56675 h 1961496"/>
              <a:gd name="connsiteX4" fmla="*/ 2665630 w 2830287"/>
              <a:gd name="connsiteY4" fmla="*/ 1439891 h 1961496"/>
              <a:gd name="connsiteX5" fmla="*/ 1188725 w 2830287"/>
              <a:gd name="connsiteY5" fmla="*/ 1948863 h 1961496"/>
              <a:gd name="connsiteX6" fmla="*/ 825510 w 2830287"/>
              <a:gd name="connsiteY6" fmla="*/ 2090994 h 196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0287" h="1961496" extrusionOk="0">
                <a:moveTo>
                  <a:pt x="825510" y="2090994"/>
                </a:moveTo>
                <a:cubicBezTo>
                  <a:pt x="790395" y="1986842"/>
                  <a:pt x="731551" y="1926442"/>
                  <a:pt x="681919" y="1819585"/>
                </a:cubicBezTo>
                <a:cubicBezTo>
                  <a:pt x="-103573" y="1397467"/>
                  <a:pt x="-327221" y="791454"/>
                  <a:pt x="403962" y="294625"/>
                </a:cubicBezTo>
                <a:cubicBezTo>
                  <a:pt x="721104" y="-53903"/>
                  <a:pt x="1334087" y="-147024"/>
                  <a:pt x="1889238" y="56675"/>
                </a:cubicBezTo>
                <a:cubicBezTo>
                  <a:pt x="2655100" y="235627"/>
                  <a:pt x="3006741" y="854967"/>
                  <a:pt x="2665630" y="1439891"/>
                </a:cubicBezTo>
                <a:cubicBezTo>
                  <a:pt x="2387476" y="1800703"/>
                  <a:pt x="1747179" y="2065004"/>
                  <a:pt x="1188725" y="1948863"/>
                </a:cubicBezTo>
                <a:cubicBezTo>
                  <a:pt x="1009887" y="2025735"/>
                  <a:pt x="899235" y="2046612"/>
                  <a:pt x="825510" y="2090994"/>
                </a:cubicBezTo>
                <a:close/>
              </a:path>
            </a:pathLst>
          </a:custGeom>
          <a:noFill/>
          <a:ln w="28575">
            <a:solidFill>
              <a:schemeClr val="accent4"/>
            </a:solidFill>
            <a:extLst>
              <a:ext uri="{C807C97D-BFC1-408E-A445-0C87EB9F89A2}">
                <ask:lineSketchStyleProps xmlns:ask="http://schemas.microsoft.com/office/drawing/2018/sketchyshapes" sd="409893095">
                  <a:prstGeom prst="wedgeEllipseCallout">
                    <a:avLst>
                      <a:gd name="adj1" fmla="val -20833"/>
                      <a:gd name="adj2" fmla="val 56602"/>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b="1" dirty="0">
                <a:solidFill>
                  <a:schemeClr val="accent4"/>
                </a:solidFill>
                <a:sym typeface="Wingdings" panose="05000000000000000000" pitchFamily="2" charset="2"/>
              </a:rPr>
              <a:t> </a:t>
            </a:r>
            <a:r>
              <a:rPr lang="fi-FI" sz="1200" dirty="0">
                <a:solidFill>
                  <a:schemeClr val="tx1"/>
                </a:solidFill>
              </a:rPr>
              <a:t>Monissa domain-nimissä yhdistettävyys kaupunkiin puuttuu</a:t>
            </a:r>
          </a:p>
          <a:p>
            <a:pPr marL="285750" indent="-285750">
              <a:buFont typeface="Wingdings" panose="05000000000000000000" pitchFamily="2" charset="2"/>
              <a:buChar char="à"/>
            </a:pPr>
            <a:endParaRPr lang="fi-FI" sz="1200" dirty="0">
              <a:solidFill>
                <a:schemeClr val="tx1"/>
              </a:solidFill>
            </a:endParaRPr>
          </a:p>
          <a:p>
            <a:r>
              <a:rPr lang="fi-FI" sz="1200" dirty="0">
                <a:solidFill>
                  <a:schemeClr val="accent4"/>
                </a:solidFill>
                <a:sym typeface="Wingdings" panose="05000000000000000000" pitchFamily="2" charset="2"/>
              </a:rPr>
              <a:t> </a:t>
            </a:r>
            <a:r>
              <a:rPr lang="fi-FI" sz="1200" dirty="0">
                <a:solidFill>
                  <a:schemeClr val="tx1"/>
                </a:solidFill>
              </a:rPr>
              <a:t>Verkko-osoitteissa ei ole yhtenäistä linjaa</a:t>
            </a:r>
          </a:p>
        </p:txBody>
      </p:sp>
      <p:sp>
        <p:nvSpPr>
          <p:cNvPr id="7" name="Pyöristetty suorakulmio 6"/>
          <p:cNvSpPr/>
          <p:nvPr/>
        </p:nvSpPr>
        <p:spPr>
          <a:xfrm>
            <a:off x="457200" y="2429684"/>
            <a:ext cx="8363799" cy="4098116"/>
          </a:xfrm>
          <a:prstGeom prst="round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p:nvPr>
        </p:nvSpPr>
        <p:spPr>
          <a:xfrm>
            <a:off x="457200" y="407989"/>
            <a:ext cx="11234738" cy="787400"/>
          </a:xfrm>
        </p:spPr>
        <p:txBody>
          <a:bodyPr/>
          <a:lstStyle/>
          <a:p>
            <a:r>
              <a:rPr lang="fi-FI" sz="3200" dirty="0">
                <a:solidFill>
                  <a:schemeClr val="accent3">
                    <a:lumMod val="75000"/>
                  </a:schemeClr>
                </a:solidFill>
              </a:rPr>
              <a:t>Domain-nimissä noudatetaan yhteisiä periaatteita</a:t>
            </a:r>
          </a:p>
        </p:txBody>
      </p:sp>
      <p:sp>
        <p:nvSpPr>
          <p:cNvPr id="3" name="Sisällön paikkamerkki 2"/>
          <p:cNvSpPr>
            <a:spLocks noGrp="1"/>
          </p:cNvSpPr>
          <p:nvPr>
            <p:ph idx="1"/>
          </p:nvPr>
        </p:nvSpPr>
        <p:spPr>
          <a:xfrm>
            <a:off x="457200" y="983904"/>
            <a:ext cx="11294076" cy="991502"/>
          </a:xfrm>
        </p:spPr>
        <p:txBody>
          <a:bodyPr/>
          <a:lstStyle/>
          <a:p>
            <a:pPr lvl="0">
              <a:buFont typeface="Wingdings" panose="05000000000000000000" pitchFamily="2" charset="2"/>
              <a:buChar char="à"/>
            </a:pPr>
            <a:r>
              <a:rPr lang="fi-FI" sz="2000" dirty="0">
                <a:sym typeface="Wingdings" panose="05000000000000000000" pitchFamily="2" charset="2"/>
              </a:rPr>
              <a:t> </a:t>
            </a:r>
            <a:r>
              <a:rPr lang="fi-FI" sz="2000" dirty="0" err="1">
                <a:sym typeface="Wingdings" panose="05000000000000000000" pitchFamily="2" charset="2"/>
              </a:rPr>
              <a:t>Domainien</a:t>
            </a:r>
            <a:r>
              <a:rPr lang="fi-FI" sz="2000" dirty="0">
                <a:sym typeface="Wingdings" panose="05000000000000000000" pitchFamily="2" charset="2"/>
              </a:rPr>
              <a:t> nimeämisessä pyritään kohti selkeyttä ja helppoa tunnistettavuutta</a:t>
            </a:r>
          </a:p>
          <a:p>
            <a:pPr>
              <a:buFont typeface="Wingdings" panose="05000000000000000000" pitchFamily="2" charset="2"/>
              <a:buChar char="à"/>
            </a:pPr>
            <a:r>
              <a:rPr lang="fi-FI" sz="2000" dirty="0"/>
              <a:t> Domain-nimiä yhdenmukaistetaan ja niiden määrää karsitaan</a:t>
            </a:r>
          </a:p>
          <a:p>
            <a:pPr>
              <a:buFont typeface="Wingdings" panose="05000000000000000000" pitchFamily="2" charset="2"/>
              <a:buChar char="à"/>
            </a:pPr>
            <a:r>
              <a:rPr lang="fi-FI" sz="2000" dirty="0"/>
              <a:t> Ao. periaatteista poikkeaminen edellyttää aina selkeitä perusteluja</a:t>
            </a:r>
            <a:endParaRPr lang="fi-FI" sz="1200" dirty="0"/>
          </a:p>
          <a:p>
            <a:pPr marL="0" indent="0">
              <a:buNone/>
            </a:pPr>
            <a:endParaRPr lang="fi-FI" sz="1200" dirty="0"/>
          </a:p>
          <a:p>
            <a:pPr marL="0" indent="0">
              <a:buNone/>
            </a:pPr>
            <a:r>
              <a:rPr lang="fi-FI" sz="1200" b="1" dirty="0">
                <a:solidFill>
                  <a:schemeClr val="accent1"/>
                </a:solidFill>
                <a:latin typeface="Arial Black" panose="020B0A04020102020204" pitchFamily="34" charset="0"/>
                <a:sym typeface="Wingdings" panose="05000000000000000000" pitchFamily="2" charset="2"/>
              </a:rPr>
              <a:t>	</a:t>
            </a:r>
            <a:r>
              <a:rPr lang="fi-FI" sz="2000" b="1" dirty="0">
                <a:solidFill>
                  <a:schemeClr val="tx1">
                    <a:lumMod val="95000"/>
                    <a:lumOff val="5000"/>
                  </a:schemeClr>
                </a:solidFill>
                <a:latin typeface="Arial Black" panose="020B0A04020102020204" pitchFamily="34" charset="0"/>
                <a:sym typeface="Wingdings" panose="05000000000000000000" pitchFamily="2" charset="2"/>
              </a:rPr>
              <a:t>PERIAATTEET</a:t>
            </a:r>
          </a:p>
          <a:p>
            <a:pPr marL="0" indent="0">
              <a:buNone/>
            </a:pPr>
            <a:endParaRPr lang="fi-FI" sz="2000" dirty="0">
              <a:solidFill>
                <a:schemeClr val="tx1">
                  <a:lumMod val="95000"/>
                  <a:lumOff val="5000"/>
                </a:schemeClr>
              </a:solidFill>
            </a:endParaRPr>
          </a:p>
          <a:p>
            <a:endParaRPr lang="fi-FI" sz="2000" dirty="0"/>
          </a:p>
        </p:txBody>
      </p:sp>
      <p:sp>
        <p:nvSpPr>
          <p:cNvPr id="6" name="Dian numeron paikkamerkki 5"/>
          <p:cNvSpPr>
            <a:spLocks noGrp="1"/>
          </p:cNvSpPr>
          <p:nvPr>
            <p:ph type="sldNum" sz="quarter" idx="12"/>
          </p:nvPr>
        </p:nvSpPr>
        <p:spPr/>
        <p:txBody>
          <a:bodyPr/>
          <a:lstStyle/>
          <a:p>
            <a:pPr>
              <a:defRPr/>
            </a:pPr>
            <a:fld id="{0415AB32-84FF-4890-9832-72FB19860C90}" type="slidenum">
              <a:rPr lang="fi-FI" smtClean="0"/>
              <a:pPr>
                <a:defRPr/>
              </a:pPr>
              <a:t>17</a:t>
            </a:fld>
            <a:endParaRPr lang="fi-FI" dirty="0"/>
          </a:p>
        </p:txBody>
      </p:sp>
      <p:sp>
        <p:nvSpPr>
          <p:cNvPr id="4" name="Tekstiruutu 3"/>
          <p:cNvSpPr txBox="1"/>
          <p:nvPr/>
        </p:nvSpPr>
        <p:spPr>
          <a:xfrm>
            <a:off x="617372" y="2639549"/>
            <a:ext cx="8235425" cy="4147802"/>
          </a:xfrm>
          <a:prstGeom prst="rect">
            <a:avLst/>
          </a:prstGeom>
          <a:noFill/>
        </p:spPr>
        <p:txBody>
          <a:bodyPr wrap="square" rtlCol="0">
            <a:spAutoFit/>
          </a:bodyPr>
          <a:lstStyle/>
          <a:p>
            <a:pPr marL="342900" lvl="0" indent="-342900">
              <a:lnSpc>
                <a:spcPct val="115000"/>
              </a:lnSpc>
              <a:spcAft>
                <a:spcPts val="1000"/>
              </a:spcAft>
              <a:buFont typeface="Symbol" panose="05050102010706020507" pitchFamily="18" charset="2"/>
              <a:buChar char=""/>
            </a:pPr>
            <a:r>
              <a:rPr lang="fi-FI" sz="1200" b="1" dirty="0">
                <a:effectLst/>
                <a:latin typeface="+mn-lt"/>
                <a:ea typeface="Calibri" panose="020F0502020204030204" pitchFamily="34" charset="0"/>
                <a:cs typeface="Calibri" panose="020F0502020204030204" pitchFamily="34" charset="0"/>
              </a:rPr>
              <a:t>Ensimmäinen vaihtoehto uuden sivuston tai palvelun osoitteeksi on aina hakemisto</a:t>
            </a:r>
            <a:r>
              <a:rPr lang="fi-FI" sz="1200" dirty="0">
                <a:effectLst/>
                <a:latin typeface="+mn-lt"/>
                <a:ea typeface="Calibri" panose="020F0502020204030204" pitchFamily="34" charset="0"/>
                <a:cs typeface="Calibri" panose="020F0502020204030204" pitchFamily="34" charset="0"/>
              </a:rPr>
              <a:t>, esim. pysäköintiin liittyvät sivut sijaitsevat URL-osoitteessa hel.fi/kaupunkiympäristö-ja-liikenne/</a:t>
            </a:r>
            <a:r>
              <a:rPr lang="fi-FI" sz="1200" dirty="0" err="1">
                <a:effectLst/>
                <a:latin typeface="+mn-lt"/>
                <a:ea typeface="Calibri" panose="020F0502020204030204" pitchFamily="34" charset="0"/>
                <a:cs typeface="Calibri" panose="020F0502020204030204" pitchFamily="34" charset="0"/>
              </a:rPr>
              <a:t>pysakointi</a:t>
            </a:r>
            <a:r>
              <a:rPr lang="fi-FI" sz="1200" dirty="0">
                <a:effectLst/>
                <a:latin typeface="+mn-lt"/>
                <a:ea typeface="Calibri" panose="020F0502020204030204" pitchFamily="34" charset="0"/>
                <a:cs typeface="Calibri" panose="020F0502020204030204" pitchFamily="34" charset="0"/>
              </a:rPr>
              <a:t> ja sille voidaan luoda ohjaava viestinnällinen lyhytosoite hel.fi/pysäköinti.</a:t>
            </a:r>
          </a:p>
          <a:p>
            <a:pPr marL="342900" lvl="0" indent="-342900">
              <a:lnSpc>
                <a:spcPct val="115000"/>
              </a:lnSpc>
              <a:spcAft>
                <a:spcPts val="1000"/>
              </a:spcAft>
              <a:buFont typeface="Symbol" panose="05050102010706020507" pitchFamily="18" charset="2"/>
              <a:buChar char=""/>
            </a:pPr>
            <a:r>
              <a:rPr lang="fi-FI" sz="1200" dirty="0">
                <a:effectLst/>
                <a:latin typeface="+mn-lt"/>
                <a:ea typeface="Calibri" panose="020F0502020204030204" pitchFamily="34" charset="0"/>
                <a:cs typeface="Calibri" panose="020F0502020204030204" pitchFamily="34" charset="0"/>
              </a:rPr>
              <a:t>Jos kyseessä on sisällöltään laaja ja itsenäinen verkkosivusto, joka ei istu </a:t>
            </a:r>
            <a:r>
              <a:rPr lang="fi-FI" sz="1200" dirty="0" err="1">
                <a:effectLst/>
                <a:latin typeface="+mn-lt"/>
                <a:ea typeface="Calibri" panose="020F0502020204030204" pitchFamily="34" charset="0"/>
                <a:cs typeface="Calibri" panose="020F0502020204030204" pitchFamily="34" charset="0"/>
              </a:rPr>
              <a:t>Hel.fi:n</a:t>
            </a:r>
            <a:r>
              <a:rPr lang="fi-FI" sz="1200" dirty="0">
                <a:effectLst/>
                <a:latin typeface="+mn-lt"/>
                <a:ea typeface="Calibri" panose="020F0502020204030204" pitchFamily="34" charset="0"/>
                <a:cs typeface="Calibri" panose="020F0502020204030204" pitchFamily="34" charset="0"/>
              </a:rPr>
              <a:t> tai muun jo olemassa olevan sivuston alle, voidaan sille luoda oma alidomain, esim. pysakointi.hel.fi. </a:t>
            </a:r>
          </a:p>
          <a:p>
            <a:pPr marL="342900" lvl="0" indent="-342900">
              <a:lnSpc>
                <a:spcPct val="115000"/>
              </a:lnSpc>
              <a:spcAft>
                <a:spcPts val="1000"/>
              </a:spcAft>
              <a:buFont typeface="Symbol" panose="05050102010706020507" pitchFamily="18" charset="2"/>
              <a:buChar char=""/>
            </a:pPr>
            <a:r>
              <a:rPr lang="fi-FI" sz="1200" dirty="0" err="1">
                <a:effectLst/>
                <a:latin typeface="+mn-lt"/>
                <a:ea typeface="Calibri" panose="020F0502020204030204" pitchFamily="34" charset="0"/>
                <a:cs typeface="Calibri" panose="020F0502020204030204" pitchFamily="34" charset="0"/>
              </a:rPr>
              <a:t>Alidomainit</a:t>
            </a:r>
            <a:r>
              <a:rPr lang="fi-FI" sz="1200" dirty="0">
                <a:effectLst/>
                <a:latin typeface="+mn-lt"/>
                <a:ea typeface="Calibri" panose="020F0502020204030204" pitchFamily="34" charset="0"/>
                <a:cs typeface="Calibri" panose="020F0502020204030204" pitchFamily="34" charset="0"/>
              </a:rPr>
              <a:t> kuvaavat pääsääntöisesti kaupunkitasoista palvelua tai asiakokonaisuutta; esim. nuorten.hel.fi-osoite viittaa siihen, että sivustolle on koottu kaikki kaupungin tarjoamat palvelut nuorille.</a:t>
            </a:r>
          </a:p>
          <a:p>
            <a:pPr marL="342900" lvl="0" indent="-342900">
              <a:lnSpc>
                <a:spcPct val="115000"/>
              </a:lnSpc>
              <a:spcAft>
                <a:spcPts val="1000"/>
              </a:spcAft>
              <a:buFont typeface="Symbol" panose="05050102010706020507" pitchFamily="18" charset="2"/>
              <a:buChar char=""/>
            </a:pPr>
            <a:r>
              <a:rPr lang="fi-FI" sz="1200" dirty="0">
                <a:effectLst/>
                <a:latin typeface="+mn-lt"/>
                <a:ea typeface="Calibri" panose="020F0502020204030204" pitchFamily="34" charset="0"/>
                <a:cs typeface="Calibri" panose="020F0502020204030204" pitchFamily="34" charset="0"/>
              </a:rPr>
              <a:t>Jos liikelaitos tai yhtiö ottaa käyttöön hel.fi-osoitteen, se on aina alidomain, esim. palvelukeskus.hel.fi.</a:t>
            </a:r>
          </a:p>
          <a:p>
            <a:pPr marL="342900" lvl="0" indent="-342900">
              <a:lnSpc>
                <a:spcPct val="115000"/>
              </a:lnSpc>
              <a:spcAft>
                <a:spcPts val="1000"/>
              </a:spcAft>
              <a:buFont typeface="Symbol" panose="05050102010706020507" pitchFamily="18" charset="2"/>
              <a:buChar char=""/>
            </a:pPr>
            <a:r>
              <a:rPr lang="fi-FI" sz="1200" dirty="0">
                <a:effectLst/>
                <a:latin typeface="+mn-lt"/>
                <a:ea typeface="Calibri" panose="020F0502020204030204" pitchFamily="34" charset="0"/>
                <a:cs typeface="Calibri" panose="020F0502020204030204" pitchFamily="34" charset="0"/>
              </a:rPr>
              <a:t>Viestintää ja markkinointia varten voidaan rinnalle perustaa ohjaavia osoitteita tarpeen mukaan. </a:t>
            </a:r>
            <a:r>
              <a:rPr lang="fi-FI" sz="1200" dirty="0">
                <a:latin typeface="+mn-lt"/>
                <a:ea typeface="Calibri" panose="020F0502020204030204" pitchFamily="34" charset="0"/>
                <a:cs typeface="Calibri" panose="020F0502020204030204" pitchFamily="34" charset="0"/>
              </a:rPr>
              <a:t>K</a:t>
            </a:r>
            <a:r>
              <a:rPr lang="fi-FI" sz="1200" dirty="0">
                <a:effectLst/>
                <a:latin typeface="+mn-lt"/>
                <a:ea typeface="Calibri" panose="020F0502020204030204" pitchFamily="34" charset="0"/>
                <a:cs typeface="Calibri" panose="020F0502020204030204" pitchFamily="34" charset="0"/>
              </a:rPr>
              <a:t>aupungin kaksikielisyys ja kansainväliset kohderyhmät on syytä huomioida ohjaavissa osoitteissa. </a:t>
            </a:r>
          </a:p>
          <a:p>
            <a:pPr marL="342900" lvl="0" indent="-342900">
              <a:lnSpc>
                <a:spcPct val="115000"/>
              </a:lnSpc>
              <a:spcAft>
                <a:spcPts val="1000"/>
              </a:spcAft>
              <a:buFont typeface="Symbol" panose="05050102010706020507" pitchFamily="18" charset="2"/>
              <a:buChar char=""/>
            </a:pPr>
            <a:r>
              <a:rPr lang="fi-FI" sz="1200" dirty="0" err="1">
                <a:effectLst/>
                <a:latin typeface="+mn-lt"/>
                <a:ea typeface="Calibri" panose="020F0502020204030204" pitchFamily="34" charset="0"/>
                <a:cs typeface="Calibri" panose="020F0502020204030204" pitchFamily="34" charset="0"/>
              </a:rPr>
              <a:t>Varastodomaineja</a:t>
            </a:r>
            <a:r>
              <a:rPr lang="fi-FI" sz="1200" dirty="0">
                <a:effectLst/>
                <a:latin typeface="+mn-lt"/>
                <a:ea typeface="Calibri" panose="020F0502020204030204" pitchFamily="34" charset="0"/>
                <a:cs typeface="Calibri" panose="020F0502020204030204" pitchFamily="34" charset="0"/>
              </a:rPr>
              <a:t> ei enää hankita tai säilytetä. Kuitenkin tärkeät nimet, jotka halutaan suojata muilta toimijoilta, voidaan edelleen varata kaupungin omistukseen. </a:t>
            </a:r>
          </a:p>
          <a:p>
            <a:pPr marL="342900" lvl="0" indent="-342900">
              <a:lnSpc>
                <a:spcPct val="115000"/>
              </a:lnSpc>
              <a:spcAft>
                <a:spcPts val="1000"/>
              </a:spcAft>
              <a:buFont typeface="Symbol" panose="05050102010706020507" pitchFamily="18" charset="2"/>
              <a:buChar char=""/>
            </a:pPr>
            <a:r>
              <a:rPr lang="fi-FI" sz="1200" dirty="0">
                <a:effectLst/>
                <a:latin typeface="+mn-lt"/>
                <a:ea typeface="Calibri" panose="020F0502020204030204" pitchFamily="34" charset="0"/>
                <a:cs typeface="Calibri" panose="020F0502020204030204" pitchFamily="34" charset="0"/>
              </a:rPr>
              <a:t>Uusien </a:t>
            </a:r>
            <a:r>
              <a:rPr lang="fi-FI" sz="1200" dirty="0" err="1">
                <a:effectLst/>
                <a:latin typeface="+mn-lt"/>
                <a:ea typeface="Calibri" panose="020F0502020204030204" pitchFamily="34" charset="0"/>
                <a:cs typeface="Calibri" panose="020F0502020204030204" pitchFamily="34" charset="0"/>
              </a:rPr>
              <a:t>domainien</a:t>
            </a:r>
            <a:r>
              <a:rPr lang="fi-FI" sz="1200" dirty="0">
                <a:effectLst/>
                <a:latin typeface="+mn-lt"/>
                <a:ea typeface="Calibri" panose="020F0502020204030204" pitchFamily="34" charset="0"/>
                <a:cs typeface="Calibri" panose="020F0502020204030204" pitchFamily="34" charset="0"/>
              </a:rPr>
              <a:t> tulee olla linjassa kaupungin ja sen hallintokuntien muiden verkkotunnusten kanssa, eivätkä ne saa rikkoa tekijänoikeuksia.</a:t>
            </a:r>
          </a:p>
          <a:p>
            <a:endParaRPr lang="fi-FI" sz="1200" dirty="0">
              <a:latin typeface="+mn-lt"/>
            </a:endParaRPr>
          </a:p>
        </p:txBody>
      </p:sp>
      <p:sp>
        <p:nvSpPr>
          <p:cNvPr id="8" name="Kuvatekstiellipsi 7"/>
          <p:cNvSpPr/>
          <p:nvPr/>
        </p:nvSpPr>
        <p:spPr>
          <a:xfrm>
            <a:off x="8662568" y="2023751"/>
            <a:ext cx="2721262" cy="175968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dirty="0">
                <a:solidFill>
                  <a:schemeClr val="accent4"/>
                </a:solidFill>
                <a:sym typeface="Wingdings" panose="05000000000000000000" pitchFamily="2" charset="2"/>
              </a:rPr>
              <a:t> </a:t>
            </a:r>
            <a:r>
              <a:rPr lang="fi-FI" sz="1200" dirty="0"/>
              <a:t>Sama palvelu tai sisältö on hajautunut useaan eri kanavaan, kokonaisuus on sekava</a:t>
            </a:r>
          </a:p>
        </p:txBody>
      </p:sp>
    </p:spTree>
    <p:extLst>
      <p:ext uri="{BB962C8B-B14F-4D97-AF65-F5344CB8AC3E}">
        <p14:creationId xmlns:p14="http://schemas.microsoft.com/office/powerpoint/2010/main" val="437630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Dian numeron paikkamerkki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F9B474F-9767-41DB-8298-B7BA6BC287CF}" type="slidenum">
              <a:rPr lang="fi-FI" altLang="fi-FI">
                <a:solidFill>
                  <a:srgbClr val="0000BF"/>
                </a:solidFill>
              </a:rPr>
              <a:pPr fontAlgn="base">
                <a:spcBef>
                  <a:spcPct val="0"/>
                </a:spcBef>
                <a:spcAft>
                  <a:spcPct val="0"/>
                </a:spcAft>
              </a:pPr>
              <a:t>18</a:t>
            </a:fld>
            <a:endParaRPr lang="fi-FI" altLang="fi-FI">
              <a:solidFill>
                <a:srgbClr val="0000BF"/>
              </a:solidFill>
            </a:endParaRPr>
          </a:p>
        </p:txBody>
      </p:sp>
      <p:sp>
        <p:nvSpPr>
          <p:cNvPr id="8" name="Otsikko 1"/>
          <p:cNvSpPr txBox="1">
            <a:spLocks/>
          </p:cNvSpPr>
          <p:nvPr/>
        </p:nvSpPr>
        <p:spPr>
          <a:xfrm>
            <a:off x="471488" y="441325"/>
            <a:ext cx="10661650" cy="5137150"/>
          </a:xfrm>
          <a:prstGeom prst="rect">
            <a:avLst/>
          </a:prstGeom>
        </p:spPr>
        <p:txBody>
          <a:bodyPr/>
          <a:lstStyle>
            <a:lvl1pPr algn="l" defTabSz="914400" rtl="0" eaLnBrk="1" latinLnBrk="0" hangingPunct="1">
              <a:lnSpc>
                <a:spcPct val="90000"/>
              </a:lnSpc>
              <a:spcBef>
                <a:spcPct val="0"/>
              </a:spcBef>
              <a:buNone/>
              <a:defRPr sz="4200" b="1" kern="1200">
                <a:solidFill>
                  <a:schemeClr val="tx1"/>
                </a:solidFill>
                <a:latin typeface="Arial Black" panose="020B0A04020102020204" pitchFamily="34" charset="0"/>
                <a:ea typeface="+mj-ea"/>
                <a:cs typeface="+mj-cs"/>
              </a:defRPr>
            </a:lvl1pPr>
          </a:lstStyle>
          <a:p>
            <a:pPr fontAlgn="auto">
              <a:spcAft>
                <a:spcPts val="0"/>
              </a:spcAft>
              <a:defRPr/>
            </a:pPr>
            <a:endParaRPr lang="en-US" sz="2400" dirty="0">
              <a:solidFill>
                <a:schemeClr val="accent1"/>
              </a:solidFill>
              <a:latin typeface="+mj-lt"/>
            </a:endParaRPr>
          </a:p>
          <a:p>
            <a:pPr fontAlgn="auto">
              <a:spcAft>
                <a:spcPts val="0"/>
              </a:spcAft>
              <a:defRPr/>
            </a:pPr>
            <a:endParaRPr lang="en-US" sz="2400" dirty="0">
              <a:solidFill>
                <a:schemeClr val="accent1"/>
              </a:solidFill>
              <a:latin typeface="+mj-lt"/>
            </a:endParaRPr>
          </a:p>
          <a:p>
            <a:pPr fontAlgn="auto">
              <a:spcAft>
                <a:spcPts val="0"/>
              </a:spcAft>
              <a:defRPr/>
            </a:pPr>
            <a:endParaRPr lang="en-US" sz="2400" dirty="0">
              <a:solidFill>
                <a:schemeClr val="accent1"/>
              </a:solidFill>
              <a:latin typeface="+mj-lt"/>
            </a:endParaRPr>
          </a:p>
          <a:p>
            <a:pPr fontAlgn="auto">
              <a:spcAft>
                <a:spcPts val="0"/>
              </a:spcAft>
              <a:defRPr/>
            </a:pPr>
            <a:endParaRPr lang="en-US" sz="2400" dirty="0">
              <a:solidFill>
                <a:schemeClr val="accent1"/>
              </a:solidFill>
              <a:latin typeface="+mj-lt"/>
            </a:endParaRPr>
          </a:p>
          <a:p>
            <a:pPr fontAlgn="auto">
              <a:spcAft>
                <a:spcPts val="0"/>
              </a:spcAft>
              <a:defRPr/>
            </a:pPr>
            <a:endParaRPr lang="en-US" sz="2400" dirty="0">
              <a:solidFill>
                <a:schemeClr val="accent1"/>
              </a:solidFill>
              <a:latin typeface="+mj-lt"/>
            </a:endParaRPr>
          </a:p>
          <a:p>
            <a:pPr fontAlgn="auto">
              <a:spcAft>
                <a:spcPts val="0"/>
              </a:spcAft>
              <a:defRPr/>
            </a:pPr>
            <a:endParaRPr lang="en-US" sz="2400" dirty="0">
              <a:solidFill>
                <a:schemeClr val="accent1"/>
              </a:solidFill>
              <a:latin typeface="+mj-lt"/>
            </a:endParaRPr>
          </a:p>
          <a:p>
            <a:pPr fontAlgn="auto">
              <a:spcAft>
                <a:spcPts val="0"/>
              </a:spcAft>
              <a:defRPr/>
            </a:pPr>
            <a:endParaRPr lang="en-US" sz="2400" dirty="0">
              <a:solidFill>
                <a:schemeClr val="accent1"/>
              </a:solidFill>
              <a:latin typeface="+mj-lt"/>
            </a:endParaRPr>
          </a:p>
          <a:p>
            <a:pPr fontAlgn="auto">
              <a:spcAft>
                <a:spcPts val="0"/>
              </a:spcAft>
              <a:defRPr/>
            </a:pPr>
            <a:endParaRPr lang="en-US" sz="2400" dirty="0">
              <a:solidFill>
                <a:schemeClr val="accent1"/>
              </a:solidFill>
              <a:latin typeface="+mj-lt"/>
            </a:endParaRPr>
          </a:p>
          <a:p>
            <a:pPr fontAlgn="auto">
              <a:spcAft>
                <a:spcPts val="0"/>
              </a:spcAft>
              <a:defRPr/>
            </a:pPr>
            <a:endParaRPr lang="en-US" sz="2400" dirty="0">
              <a:solidFill>
                <a:schemeClr val="accent1"/>
              </a:solidFill>
              <a:latin typeface="+mj-lt"/>
            </a:endParaRPr>
          </a:p>
          <a:p>
            <a:pPr fontAlgn="auto">
              <a:spcAft>
                <a:spcPts val="0"/>
              </a:spcAft>
              <a:defRPr/>
            </a:pPr>
            <a:r>
              <a:rPr lang="en-US" sz="4000" dirty="0" err="1">
                <a:solidFill>
                  <a:schemeClr val="accent1"/>
                </a:solidFill>
                <a:latin typeface="+mj-lt"/>
              </a:rPr>
              <a:t>Lisätietoja</a:t>
            </a:r>
            <a:r>
              <a:rPr lang="en-US" sz="4000" dirty="0">
                <a:solidFill>
                  <a:schemeClr val="accent1"/>
                </a:solidFill>
                <a:latin typeface="+mj-lt"/>
              </a:rPr>
              <a:t>:</a:t>
            </a:r>
          </a:p>
          <a:p>
            <a:pPr marL="342900" indent="-342900" fontAlgn="auto">
              <a:spcAft>
                <a:spcPts val="0"/>
              </a:spcAft>
              <a:buFont typeface="Wingdings" panose="05000000000000000000" pitchFamily="2" charset="2"/>
              <a:buChar char="à"/>
              <a:defRPr/>
            </a:pPr>
            <a:r>
              <a:rPr lang="en-US" sz="2400" dirty="0">
                <a:solidFill>
                  <a:schemeClr val="accent1"/>
                </a:solidFill>
                <a:latin typeface="+mj-lt"/>
                <a:hlinkClick r:id="rId2"/>
              </a:rPr>
              <a:t>Teams: KANSLIA – </a:t>
            </a:r>
            <a:r>
              <a:rPr lang="en-US" sz="2400" dirty="0" err="1">
                <a:solidFill>
                  <a:schemeClr val="accent1"/>
                </a:solidFill>
                <a:latin typeface="+mj-lt"/>
                <a:hlinkClick r:id="rId2"/>
              </a:rPr>
              <a:t>Digikanavat</a:t>
            </a:r>
            <a:endParaRPr lang="en-US" sz="2400" dirty="0">
              <a:solidFill>
                <a:schemeClr val="accent1"/>
              </a:solidFill>
              <a:latin typeface="+mj-lt"/>
            </a:endParaRPr>
          </a:p>
          <a:p>
            <a:pPr marL="342900" indent="-342900" fontAlgn="auto">
              <a:spcAft>
                <a:spcPts val="0"/>
              </a:spcAft>
              <a:buFont typeface="Wingdings" panose="05000000000000000000" pitchFamily="2" charset="2"/>
              <a:buChar char="à"/>
              <a:defRPr/>
            </a:pPr>
            <a:r>
              <a:rPr lang="fi-FI" sz="2400" dirty="0">
                <a:solidFill>
                  <a:schemeClr val="accent1"/>
                </a:solidFill>
                <a:latin typeface="+mj-lt"/>
                <a:sym typeface="Wingdings" panose="05000000000000000000" pitchFamily="2" charset="2"/>
              </a:rPr>
              <a:t>paula.k.lahti@hel.fi</a:t>
            </a:r>
          </a:p>
          <a:p>
            <a:pPr fontAlgn="auto">
              <a:spcAft>
                <a:spcPts val="0"/>
              </a:spcAft>
              <a:defRPr/>
            </a:pPr>
            <a:endParaRPr lang="fi-FI" sz="2400" dirty="0">
              <a:solidFill>
                <a:schemeClr val="accent1"/>
              </a:solidFill>
              <a:latin typeface="+mj-lt"/>
              <a:sym typeface="Wingdings" panose="05000000000000000000" pitchFamily="2" charset="2"/>
            </a:endParaRPr>
          </a:p>
        </p:txBody>
      </p:sp>
    </p:spTree>
    <p:extLst>
      <p:ext uri="{BB962C8B-B14F-4D97-AF65-F5344CB8AC3E}">
        <p14:creationId xmlns:p14="http://schemas.microsoft.com/office/powerpoint/2010/main" val="263184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Digikanavalinjaukset</a:t>
            </a:r>
          </a:p>
        </p:txBody>
      </p:sp>
      <p:sp>
        <p:nvSpPr>
          <p:cNvPr id="5" name="Dian numeron paikkamerkki 4"/>
          <p:cNvSpPr>
            <a:spLocks noGrp="1"/>
          </p:cNvSpPr>
          <p:nvPr>
            <p:ph type="sldNum" sz="quarter" idx="12"/>
          </p:nvPr>
        </p:nvSpPr>
        <p:spPr/>
        <p:txBody>
          <a:bodyPr/>
          <a:lstStyle/>
          <a:p>
            <a:pPr>
              <a:defRPr/>
            </a:pPr>
            <a:fld id="{B6FCA154-7B0C-487B-AF2B-981E3BFA6305}" type="slidenum">
              <a:rPr lang="fi-FI" smtClean="0"/>
              <a:pPr>
                <a:defRPr/>
              </a:pPr>
              <a:t>2</a:t>
            </a:fld>
            <a:endParaRPr lang="fi-FI"/>
          </a:p>
        </p:txBody>
      </p:sp>
    </p:spTree>
    <p:extLst>
      <p:ext uri="{BB962C8B-B14F-4D97-AF65-F5344CB8AC3E}">
        <p14:creationId xmlns:p14="http://schemas.microsoft.com/office/powerpoint/2010/main" val="1282883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08544" y="392695"/>
            <a:ext cx="11234738" cy="787400"/>
          </a:xfrm>
        </p:spPr>
        <p:txBody>
          <a:bodyPr/>
          <a:lstStyle/>
          <a:p>
            <a:r>
              <a:rPr lang="fi-FI" sz="5000" dirty="0">
                <a:solidFill>
                  <a:schemeClr val="accent1"/>
                </a:solidFill>
                <a:latin typeface="+mj-lt"/>
              </a:rPr>
              <a:t>Toimiva digikanava on</a:t>
            </a:r>
            <a:br>
              <a:rPr lang="fi-FI" sz="5000" dirty="0">
                <a:solidFill>
                  <a:schemeClr val="accent1"/>
                </a:solidFill>
              </a:rPr>
            </a:br>
            <a:br>
              <a:rPr lang="fi-FI" sz="1600" dirty="0">
                <a:solidFill>
                  <a:schemeClr val="accent1"/>
                </a:solidFill>
              </a:rPr>
            </a:br>
            <a:br>
              <a:rPr lang="fi-FI" sz="1600" dirty="0">
                <a:solidFill>
                  <a:schemeClr val="accent1"/>
                </a:solidFill>
              </a:rPr>
            </a:br>
            <a:r>
              <a:rPr lang="fi-FI" sz="2600" dirty="0">
                <a:solidFill>
                  <a:schemeClr val="accent1"/>
                </a:solidFill>
              </a:rPr>
              <a:t>Asiakkaalle suunniteltu</a:t>
            </a:r>
            <a:br>
              <a:rPr lang="fi-FI" sz="1800" dirty="0">
                <a:solidFill>
                  <a:schemeClr val="accent1"/>
                </a:solidFill>
              </a:rPr>
            </a:br>
            <a:r>
              <a:rPr lang="fi-FI" sz="1800" dirty="0">
                <a:solidFill>
                  <a:schemeClr val="accent1"/>
                </a:solidFill>
              </a:rPr>
              <a:t>	</a:t>
            </a:r>
            <a:r>
              <a:rPr lang="fi-FI" sz="1700" b="0" dirty="0">
                <a:solidFill>
                  <a:schemeClr val="accent1"/>
                </a:solidFill>
                <a:latin typeface="+mn-lt"/>
              </a:rPr>
              <a:t>1. Kanavakehitys pohjaa asiakkaan tarpeiden ja toiminnan ymmärtämiseen</a:t>
            </a:r>
            <a:br>
              <a:rPr lang="fi-FI" sz="1700" b="0" dirty="0">
                <a:solidFill>
                  <a:schemeClr val="accent1"/>
                </a:solidFill>
                <a:latin typeface="+mn-lt"/>
              </a:rPr>
            </a:br>
            <a:r>
              <a:rPr lang="fi-FI" sz="1700" b="0" dirty="0">
                <a:solidFill>
                  <a:schemeClr val="accent1"/>
                </a:solidFill>
                <a:latin typeface="+mn-lt"/>
              </a:rPr>
              <a:t>	2. Kanavat muodostavat asiakkaille luontevia aihe- ja palvelukokonaisuuksia</a:t>
            </a:r>
            <a:br>
              <a:rPr lang="fi-FI" sz="1700" b="0" dirty="0">
                <a:solidFill>
                  <a:schemeClr val="accent1"/>
                </a:solidFill>
                <a:latin typeface="+mn-lt"/>
              </a:rPr>
            </a:br>
            <a:r>
              <a:rPr lang="fi-FI" sz="1700" b="0" dirty="0">
                <a:solidFill>
                  <a:schemeClr val="accent1"/>
                </a:solidFill>
                <a:latin typeface="+mn-lt"/>
              </a:rPr>
              <a:t>	3. Asiakkaalle toimiviin kanaviin panostetaan; toimimattomista kanavista luovutaan</a:t>
            </a:r>
            <a:br>
              <a:rPr lang="fi-FI" sz="1600" dirty="0">
                <a:solidFill>
                  <a:schemeClr val="accent1"/>
                </a:solidFill>
                <a:latin typeface="+mn-lt"/>
              </a:rPr>
            </a:br>
            <a:br>
              <a:rPr lang="fi-FI" sz="1600" dirty="0">
                <a:solidFill>
                  <a:schemeClr val="accent1"/>
                </a:solidFill>
              </a:rPr>
            </a:br>
            <a:r>
              <a:rPr lang="fi-FI" sz="2600" dirty="0">
                <a:solidFill>
                  <a:schemeClr val="accent1"/>
                </a:solidFill>
              </a:rPr>
              <a:t>Helposti löydettävä, käytettävä ja saavutettava</a:t>
            </a:r>
            <a:br>
              <a:rPr lang="fi-FI" sz="1800" dirty="0">
                <a:solidFill>
                  <a:schemeClr val="accent1"/>
                </a:solidFill>
              </a:rPr>
            </a:br>
            <a:r>
              <a:rPr lang="fi-FI" sz="1800" dirty="0">
                <a:solidFill>
                  <a:schemeClr val="accent1"/>
                </a:solidFill>
              </a:rPr>
              <a:t>	</a:t>
            </a:r>
            <a:r>
              <a:rPr lang="fi-FI" sz="1700" b="0" dirty="0">
                <a:solidFill>
                  <a:schemeClr val="accent1"/>
                </a:solidFill>
                <a:latin typeface="+mn-lt"/>
              </a:rPr>
              <a:t>4. Asiakas tietää, mitä palveluja hänelle on tarjolla ja löytää ne helposti</a:t>
            </a:r>
            <a:br>
              <a:rPr lang="fi-FI" sz="1700" b="0" dirty="0">
                <a:solidFill>
                  <a:schemeClr val="accent1"/>
                </a:solidFill>
                <a:latin typeface="+mn-lt"/>
              </a:rPr>
            </a:br>
            <a:r>
              <a:rPr lang="fi-FI" sz="1700" b="0" dirty="0">
                <a:solidFill>
                  <a:schemeClr val="accent1"/>
                </a:solidFill>
                <a:latin typeface="+mn-lt"/>
              </a:rPr>
              <a:t>	5. Kanavat vastaavat asiakkaan tapaan käyttää palveluja</a:t>
            </a:r>
            <a:br>
              <a:rPr lang="fi-FI" sz="1700" b="0" dirty="0">
                <a:solidFill>
                  <a:schemeClr val="accent1"/>
                </a:solidFill>
                <a:latin typeface="+mn-lt"/>
              </a:rPr>
            </a:br>
            <a:r>
              <a:rPr lang="fi-FI" sz="1700" b="0" dirty="0">
                <a:solidFill>
                  <a:schemeClr val="accent1"/>
                </a:solidFill>
                <a:latin typeface="+mn-lt"/>
              </a:rPr>
              <a:t>	6. Asiakkaan käyttökokemus on yhdenmukainen kanavasta riippumatta</a:t>
            </a:r>
            <a:br>
              <a:rPr lang="fi-FI" sz="1600" dirty="0">
                <a:solidFill>
                  <a:schemeClr val="accent1"/>
                </a:solidFill>
              </a:rPr>
            </a:br>
            <a:br>
              <a:rPr lang="fi-FI" sz="1600" dirty="0">
                <a:solidFill>
                  <a:schemeClr val="accent1"/>
                </a:solidFill>
              </a:rPr>
            </a:br>
            <a:r>
              <a:rPr lang="fi-FI" sz="2600" dirty="0">
                <a:solidFill>
                  <a:schemeClr val="accent1"/>
                </a:solidFill>
              </a:rPr>
              <a:t>Sisällöllisesti toimiva</a:t>
            </a:r>
            <a:br>
              <a:rPr lang="fi-FI" sz="1800" dirty="0">
                <a:solidFill>
                  <a:schemeClr val="accent1"/>
                </a:solidFill>
              </a:rPr>
            </a:br>
            <a:r>
              <a:rPr lang="fi-FI" sz="1800" dirty="0">
                <a:solidFill>
                  <a:schemeClr val="accent1"/>
                </a:solidFill>
              </a:rPr>
              <a:t>	</a:t>
            </a:r>
            <a:r>
              <a:rPr lang="fi-FI" sz="1700" b="0" dirty="0">
                <a:solidFill>
                  <a:schemeClr val="accent1"/>
                </a:solidFill>
                <a:latin typeface="+mn-lt"/>
              </a:rPr>
              <a:t>7. Kanavan sisältö vastaa asiakkaan tarpeisiin: turhaa ja päällekkäistä sisältöä ei ylläpidetä</a:t>
            </a:r>
            <a:br>
              <a:rPr lang="fi-FI" sz="1700" b="0" dirty="0">
                <a:solidFill>
                  <a:schemeClr val="accent1"/>
                </a:solidFill>
                <a:latin typeface="+mn-lt"/>
              </a:rPr>
            </a:br>
            <a:r>
              <a:rPr lang="fi-FI" sz="1700" b="0" dirty="0">
                <a:solidFill>
                  <a:schemeClr val="accent1"/>
                </a:solidFill>
                <a:latin typeface="+mn-lt"/>
              </a:rPr>
              <a:t>	8. Sisältö on ymmärrettävää ja sen laatutaso säilyy kanavasta toiseen</a:t>
            </a:r>
            <a:br>
              <a:rPr lang="fi-FI" sz="1600" dirty="0">
                <a:solidFill>
                  <a:schemeClr val="accent1"/>
                </a:solidFill>
              </a:rPr>
            </a:br>
            <a:r>
              <a:rPr lang="fi-FI" sz="1600" dirty="0">
                <a:solidFill>
                  <a:schemeClr val="accent1"/>
                </a:solidFill>
              </a:rPr>
              <a:t>      	</a:t>
            </a:r>
            <a:br>
              <a:rPr lang="fi-FI" sz="1600" dirty="0">
                <a:solidFill>
                  <a:schemeClr val="accent1"/>
                </a:solidFill>
              </a:rPr>
            </a:br>
            <a:r>
              <a:rPr lang="fi-FI" sz="2600" dirty="0">
                <a:solidFill>
                  <a:schemeClr val="accent1"/>
                </a:solidFill>
              </a:rPr>
              <a:t>Hallittu osa kokonaisuutta</a:t>
            </a:r>
            <a:br>
              <a:rPr lang="fi-FI" sz="1800" dirty="0">
                <a:solidFill>
                  <a:schemeClr val="accent1"/>
                </a:solidFill>
              </a:rPr>
            </a:br>
            <a:r>
              <a:rPr lang="fi-FI" sz="1800" dirty="0">
                <a:solidFill>
                  <a:schemeClr val="accent1"/>
                </a:solidFill>
              </a:rPr>
              <a:t>	</a:t>
            </a:r>
            <a:r>
              <a:rPr lang="fi-FI" sz="1700" b="0" dirty="0">
                <a:solidFill>
                  <a:schemeClr val="accent1"/>
                </a:solidFill>
                <a:latin typeface="+mn-lt"/>
              </a:rPr>
              <a:t>9. Kanavia seurataan ja kehitetään kokonaisuutena yli organisaatiorajojen</a:t>
            </a:r>
            <a:br>
              <a:rPr lang="fi-FI" sz="1700" b="0" dirty="0">
                <a:solidFill>
                  <a:schemeClr val="accent1"/>
                </a:solidFill>
                <a:latin typeface="+mn-lt"/>
              </a:rPr>
            </a:br>
            <a:r>
              <a:rPr lang="fi-FI" sz="1700" b="0" dirty="0">
                <a:solidFill>
                  <a:schemeClr val="accent1"/>
                </a:solidFill>
                <a:latin typeface="+mn-lt"/>
              </a:rPr>
              <a:t>	10. Kanavien avaamisessa, kehittämisessä ja sulkemisessa nojataan yhteisiin pelisääntöihin</a:t>
            </a:r>
            <a:br>
              <a:rPr lang="fi-FI" sz="1600" dirty="0">
                <a:solidFill>
                  <a:schemeClr val="accent1"/>
                </a:solidFill>
              </a:rPr>
            </a:br>
            <a:endParaRPr lang="fi-FI" sz="1600" dirty="0"/>
          </a:p>
        </p:txBody>
      </p:sp>
      <p:sp>
        <p:nvSpPr>
          <p:cNvPr id="6" name="Dian numeron paikkamerkki 5"/>
          <p:cNvSpPr>
            <a:spLocks noGrp="1"/>
          </p:cNvSpPr>
          <p:nvPr>
            <p:ph type="sldNum" sz="quarter" idx="12"/>
          </p:nvPr>
        </p:nvSpPr>
        <p:spPr/>
        <p:txBody>
          <a:bodyPr/>
          <a:lstStyle/>
          <a:p>
            <a:pPr>
              <a:defRPr/>
            </a:pPr>
            <a:fld id="{0D6489D4-3737-4B07-AFB3-E3F502267E2D}" type="slidenum">
              <a:rPr lang="fi-FI" smtClean="0"/>
              <a:pPr>
                <a:defRPr/>
              </a:pPr>
              <a:t>3</a:t>
            </a:fld>
            <a:endParaRPr lang="fi-FI" dirty="0"/>
          </a:p>
        </p:txBody>
      </p:sp>
    </p:spTree>
    <p:extLst>
      <p:ext uri="{BB962C8B-B14F-4D97-AF65-F5344CB8AC3E}">
        <p14:creationId xmlns:p14="http://schemas.microsoft.com/office/powerpoint/2010/main" val="2322074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756335"/>
            <a:ext cx="11234738" cy="787400"/>
          </a:xfrm>
        </p:spPr>
        <p:txBody>
          <a:bodyPr/>
          <a:lstStyle/>
          <a:p>
            <a:r>
              <a:rPr lang="fi-FI" sz="5000" dirty="0">
                <a:solidFill>
                  <a:schemeClr val="accent1"/>
                </a:solidFill>
                <a:latin typeface="+mj-lt"/>
              </a:rPr>
              <a:t>Lisäksi digijohtoryhmä on linjannut:</a:t>
            </a:r>
            <a:br>
              <a:rPr lang="fi-FI" sz="1200" dirty="0">
                <a:solidFill>
                  <a:schemeClr val="accent1"/>
                </a:solidFill>
                <a:latin typeface="+mj-lt"/>
              </a:rPr>
            </a:br>
            <a:br>
              <a:rPr lang="fi-FI" sz="1200" dirty="0">
                <a:solidFill>
                  <a:schemeClr val="accent1"/>
                </a:solidFill>
                <a:latin typeface="+mj-lt"/>
              </a:rPr>
            </a:br>
            <a:br>
              <a:rPr lang="fi-FI" sz="1200" dirty="0">
                <a:solidFill>
                  <a:schemeClr val="accent1"/>
                </a:solidFill>
                <a:latin typeface="+mj-lt"/>
              </a:rPr>
            </a:br>
            <a:br>
              <a:rPr lang="fi-FI" sz="1200" dirty="0">
                <a:solidFill>
                  <a:schemeClr val="accent1"/>
                </a:solidFill>
                <a:latin typeface="+mj-lt"/>
              </a:rPr>
            </a:br>
            <a:r>
              <a:rPr lang="fi-FI" sz="2400" dirty="0">
                <a:solidFill>
                  <a:schemeClr val="accent1"/>
                </a:solidFill>
                <a:sym typeface="Wingdings" panose="05000000000000000000" pitchFamily="2" charset="2"/>
              </a:rPr>
              <a:t> Verkkokanavissa tulee olla kävijäseuranta</a:t>
            </a:r>
            <a:br>
              <a:rPr lang="fi-FI" sz="2400" dirty="0">
                <a:solidFill>
                  <a:schemeClr val="accent1"/>
                </a:solidFill>
                <a:sym typeface="Wingdings" panose="05000000000000000000" pitchFamily="2" charset="2"/>
              </a:rPr>
            </a:br>
            <a:br>
              <a:rPr lang="fi-FI" sz="2400" dirty="0">
                <a:solidFill>
                  <a:schemeClr val="accent1"/>
                </a:solidFill>
                <a:sym typeface="Wingdings" panose="05000000000000000000" pitchFamily="2" charset="2"/>
              </a:rPr>
            </a:br>
            <a:r>
              <a:rPr lang="fi-FI" sz="2400" dirty="0">
                <a:solidFill>
                  <a:schemeClr val="accent1"/>
                </a:solidFill>
                <a:sym typeface="Wingdings" panose="05000000000000000000" pitchFamily="2" charset="2"/>
              </a:rPr>
              <a:t> Verkkopalvelut suunnitellaan mobiili edellä</a:t>
            </a:r>
            <a:br>
              <a:rPr lang="fi-FI" sz="2400" dirty="0">
                <a:solidFill>
                  <a:schemeClr val="accent1"/>
                </a:solidFill>
                <a:sym typeface="Wingdings" panose="05000000000000000000" pitchFamily="2" charset="2"/>
              </a:rPr>
            </a:br>
            <a:br>
              <a:rPr lang="fi-FI" sz="2400" dirty="0">
                <a:solidFill>
                  <a:schemeClr val="accent1"/>
                </a:solidFill>
                <a:sym typeface="Wingdings" panose="05000000000000000000" pitchFamily="2" charset="2"/>
              </a:rPr>
            </a:br>
            <a:r>
              <a:rPr lang="fi-FI" sz="2400" dirty="0">
                <a:solidFill>
                  <a:schemeClr val="accent1"/>
                </a:solidFill>
                <a:sym typeface="Wingdings" panose="05000000000000000000" pitchFamily="2" charset="2"/>
              </a:rPr>
              <a:t> Lopetettavat digikanavat ja -palvelut listataan</a:t>
            </a:r>
            <a:br>
              <a:rPr lang="fi-FI" sz="2400" dirty="0">
                <a:solidFill>
                  <a:schemeClr val="accent1"/>
                </a:solidFill>
                <a:sym typeface="Wingdings" panose="05000000000000000000" pitchFamily="2" charset="2"/>
              </a:rPr>
            </a:br>
            <a:br>
              <a:rPr lang="fi-FI" sz="2400" dirty="0">
                <a:solidFill>
                  <a:schemeClr val="accent1"/>
                </a:solidFill>
                <a:sym typeface="Wingdings" panose="05000000000000000000" pitchFamily="2" charset="2"/>
              </a:rPr>
            </a:br>
            <a:r>
              <a:rPr lang="fi-FI" sz="2400" dirty="0">
                <a:solidFill>
                  <a:schemeClr val="accent1"/>
                </a:solidFill>
                <a:sym typeface="Wingdings" panose="05000000000000000000" pitchFamily="2" charset="2"/>
              </a:rPr>
              <a:t> </a:t>
            </a:r>
            <a:r>
              <a:rPr lang="fi-FI" sz="2400" dirty="0" err="1">
                <a:solidFill>
                  <a:schemeClr val="accent1"/>
                </a:solidFill>
                <a:sym typeface="Wingdings" panose="05000000000000000000" pitchFamily="2" charset="2"/>
              </a:rPr>
              <a:t>Domaineja</a:t>
            </a:r>
            <a:r>
              <a:rPr lang="fi-FI" sz="2400" dirty="0">
                <a:solidFill>
                  <a:schemeClr val="accent1"/>
                </a:solidFill>
                <a:sym typeface="Wingdings" panose="05000000000000000000" pitchFamily="2" charset="2"/>
              </a:rPr>
              <a:t> hallitaan keskitetysti</a:t>
            </a:r>
            <a:br>
              <a:rPr lang="fi-FI" sz="2400" dirty="0">
                <a:solidFill>
                  <a:schemeClr val="accent1"/>
                </a:solidFill>
                <a:sym typeface="Wingdings" panose="05000000000000000000" pitchFamily="2" charset="2"/>
              </a:rPr>
            </a:br>
            <a:br>
              <a:rPr lang="fi-FI" sz="2400" dirty="0">
                <a:solidFill>
                  <a:schemeClr val="accent1"/>
                </a:solidFill>
                <a:sym typeface="Wingdings" panose="05000000000000000000" pitchFamily="2" charset="2"/>
              </a:rPr>
            </a:br>
            <a:br>
              <a:rPr lang="fi-FI" sz="2400" dirty="0">
                <a:solidFill>
                  <a:schemeClr val="accent1"/>
                </a:solidFill>
                <a:sym typeface="Wingdings" panose="05000000000000000000" pitchFamily="2" charset="2"/>
              </a:rPr>
            </a:br>
            <a:br>
              <a:rPr lang="fi-FI" sz="2400" dirty="0">
                <a:solidFill>
                  <a:schemeClr val="accent1"/>
                </a:solidFill>
                <a:sym typeface="Wingdings" panose="05000000000000000000" pitchFamily="2" charset="2"/>
              </a:rPr>
            </a:br>
            <a:br>
              <a:rPr lang="fi-FI" sz="1600" dirty="0">
                <a:solidFill>
                  <a:schemeClr val="accent1"/>
                </a:solidFill>
              </a:rPr>
            </a:br>
            <a:br>
              <a:rPr lang="fi-FI" sz="1600" dirty="0">
                <a:solidFill>
                  <a:schemeClr val="accent1"/>
                </a:solidFill>
              </a:rPr>
            </a:br>
            <a:endParaRPr lang="fi-FI" sz="1600" dirty="0"/>
          </a:p>
        </p:txBody>
      </p:sp>
      <p:sp>
        <p:nvSpPr>
          <p:cNvPr id="6" name="Dian numeron paikkamerkki 5"/>
          <p:cNvSpPr>
            <a:spLocks noGrp="1"/>
          </p:cNvSpPr>
          <p:nvPr>
            <p:ph type="sldNum" sz="quarter" idx="12"/>
          </p:nvPr>
        </p:nvSpPr>
        <p:spPr/>
        <p:txBody>
          <a:bodyPr/>
          <a:lstStyle/>
          <a:p>
            <a:pPr>
              <a:defRPr/>
            </a:pPr>
            <a:fld id="{0D6489D4-3737-4B07-AFB3-E3F502267E2D}" type="slidenum">
              <a:rPr lang="fi-FI" smtClean="0"/>
              <a:pPr>
                <a:defRPr/>
              </a:pPr>
              <a:t>4</a:t>
            </a:fld>
            <a:endParaRPr lang="fi-FI" dirty="0"/>
          </a:p>
        </p:txBody>
      </p:sp>
    </p:spTree>
    <p:extLst>
      <p:ext uri="{BB962C8B-B14F-4D97-AF65-F5344CB8AC3E}">
        <p14:creationId xmlns:p14="http://schemas.microsoft.com/office/powerpoint/2010/main" val="969182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Kanavakriteerit</a:t>
            </a:r>
          </a:p>
        </p:txBody>
      </p:sp>
      <p:sp>
        <p:nvSpPr>
          <p:cNvPr id="5" name="Dian numeron paikkamerkki 4"/>
          <p:cNvSpPr>
            <a:spLocks noGrp="1"/>
          </p:cNvSpPr>
          <p:nvPr>
            <p:ph type="sldNum" sz="quarter" idx="12"/>
          </p:nvPr>
        </p:nvSpPr>
        <p:spPr/>
        <p:txBody>
          <a:bodyPr/>
          <a:lstStyle/>
          <a:p>
            <a:pPr>
              <a:defRPr/>
            </a:pPr>
            <a:fld id="{B6FCA154-7B0C-487B-AF2B-981E3BFA6305}" type="slidenum">
              <a:rPr lang="fi-FI" smtClean="0"/>
              <a:pPr>
                <a:defRPr/>
              </a:pPr>
              <a:t>5</a:t>
            </a:fld>
            <a:endParaRPr lang="fi-FI"/>
          </a:p>
        </p:txBody>
      </p:sp>
    </p:spTree>
    <p:extLst>
      <p:ext uri="{BB962C8B-B14F-4D97-AF65-F5344CB8AC3E}">
        <p14:creationId xmlns:p14="http://schemas.microsoft.com/office/powerpoint/2010/main" val="150863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06627" y="255885"/>
            <a:ext cx="11234738" cy="787400"/>
          </a:xfrm>
        </p:spPr>
        <p:txBody>
          <a:bodyPr/>
          <a:lstStyle/>
          <a:p>
            <a:pPr lvl="1"/>
            <a:r>
              <a:rPr lang="fi-FI" sz="5000" dirty="0">
                <a:solidFill>
                  <a:schemeClr val="accent1"/>
                </a:solidFill>
                <a:latin typeface="+mj-lt"/>
              </a:rPr>
              <a:t>Digikanavissa tulee täyttyä seuraavat kriteerit:</a:t>
            </a:r>
            <a:br>
              <a:rPr lang="fi-FI" sz="1400" dirty="0">
                <a:solidFill>
                  <a:schemeClr val="accent1"/>
                </a:solidFill>
                <a:latin typeface="+mj-lt"/>
              </a:rPr>
            </a:br>
            <a:br>
              <a:rPr lang="fi-FI" sz="1400" dirty="0">
                <a:solidFill>
                  <a:schemeClr val="accent1"/>
                </a:solidFill>
                <a:latin typeface="+mj-lt"/>
              </a:rPr>
            </a:br>
            <a:r>
              <a:rPr lang="fi-FI" sz="2400" b="0" dirty="0">
                <a:latin typeface="+mj-lt"/>
                <a:sym typeface="Wingdings" panose="05000000000000000000" pitchFamily="2" charset="2"/>
              </a:rPr>
              <a:t> Asiakastarve, kohderyhmä ja tavoite määritelty</a:t>
            </a:r>
            <a:br>
              <a:rPr lang="fi-FI" sz="2400" b="0" dirty="0">
                <a:latin typeface="+mj-lt"/>
                <a:sym typeface="Wingdings" panose="05000000000000000000" pitchFamily="2" charset="2"/>
              </a:rPr>
            </a:br>
            <a:r>
              <a:rPr lang="fi-FI" sz="2400" b="0" dirty="0">
                <a:latin typeface="+mj-lt"/>
                <a:sym typeface="Wingdings" panose="05000000000000000000" pitchFamily="2" charset="2"/>
              </a:rPr>
              <a:t> </a:t>
            </a:r>
            <a:r>
              <a:rPr lang="fi-FI" sz="2400" b="0" dirty="0">
                <a:latin typeface="+mj-lt"/>
              </a:rPr>
              <a:t>Sisältö ajan tasalla ja aktiivinen </a:t>
            </a:r>
            <a:br>
              <a:rPr lang="fi-FI" sz="2400" b="0" dirty="0">
                <a:latin typeface="+mj-lt"/>
              </a:rPr>
            </a:br>
            <a:r>
              <a:rPr lang="fi-FI" sz="2400" b="0" dirty="0">
                <a:latin typeface="+mj-lt"/>
                <a:sym typeface="Wingdings" panose="05000000000000000000" pitchFamily="2" charset="2"/>
              </a:rPr>
              <a:t> T</a:t>
            </a:r>
            <a:r>
              <a:rPr lang="fi-FI" sz="2400" b="0" dirty="0">
                <a:latin typeface="+mj-lt"/>
              </a:rPr>
              <a:t>oimii mobiililaitteilla</a:t>
            </a:r>
            <a:br>
              <a:rPr lang="fi-FI" sz="2400" b="0" dirty="0">
                <a:latin typeface="+mj-lt"/>
              </a:rPr>
            </a:br>
            <a:r>
              <a:rPr lang="fi-FI" sz="2400" b="0" dirty="0">
                <a:latin typeface="+mj-lt"/>
                <a:sym typeface="Wingdings" panose="05000000000000000000" pitchFamily="2" charset="2"/>
              </a:rPr>
              <a:t> Käytössä k</a:t>
            </a:r>
            <a:r>
              <a:rPr lang="fi-FI" sz="2400" b="0" dirty="0">
                <a:latin typeface="+mj-lt"/>
              </a:rPr>
              <a:t>ävijäseurannan työkalu ja seurannan mittarit</a:t>
            </a:r>
            <a:br>
              <a:rPr lang="fi-FI" sz="2400" b="0" dirty="0">
                <a:latin typeface="+mj-lt"/>
              </a:rPr>
            </a:br>
            <a:r>
              <a:rPr lang="fi-FI" sz="2400" b="0" dirty="0">
                <a:latin typeface="+mj-lt"/>
                <a:sym typeface="Wingdings" panose="05000000000000000000" pitchFamily="2" charset="2"/>
              </a:rPr>
              <a:t> </a:t>
            </a:r>
            <a:r>
              <a:rPr lang="fi-FI" sz="2400" b="0" dirty="0">
                <a:latin typeface="+mj-lt"/>
              </a:rPr>
              <a:t>Saavutettavuus: WCAG 2.0, taso AA (hel.fi/saavutettavuus)</a:t>
            </a:r>
            <a:br>
              <a:rPr lang="fi-FI" sz="2400" b="0" dirty="0">
                <a:latin typeface="+mj-lt"/>
              </a:rPr>
            </a:br>
            <a:r>
              <a:rPr lang="fi-FI" sz="2400" b="0" dirty="0">
                <a:latin typeface="+mj-lt"/>
                <a:sym typeface="Wingdings" panose="05000000000000000000" pitchFamily="2" charset="2"/>
              </a:rPr>
              <a:t> </a:t>
            </a:r>
            <a:r>
              <a:rPr lang="fi-FI" sz="2400" b="0" dirty="0">
                <a:latin typeface="+mj-lt"/>
              </a:rPr>
              <a:t>Tietosuojasta ja -turva kunnossa (hel.fi/tietosuoja)</a:t>
            </a:r>
            <a:br>
              <a:rPr lang="fi-FI" sz="2400" b="0" dirty="0">
                <a:latin typeface="+mj-lt"/>
              </a:rPr>
            </a:br>
            <a:r>
              <a:rPr lang="fi-FI" sz="2400" b="0" dirty="0">
                <a:latin typeface="+mj-lt"/>
                <a:sym typeface="Wingdings" panose="05000000000000000000" pitchFamily="2" charset="2"/>
              </a:rPr>
              <a:t> </a:t>
            </a:r>
            <a:r>
              <a:rPr lang="fi-FI" sz="2400" b="0" dirty="0">
                <a:latin typeface="+mj-lt"/>
              </a:rPr>
              <a:t>Löytyy kanavahallinnan työkalusta ja kävijäseurannan </a:t>
            </a:r>
            <a:r>
              <a:rPr lang="fi-FI" sz="2400" b="0" dirty="0" err="1">
                <a:latin typeface="+mj-lt"/>
              </a:rPr>
              <a:t>dashboardilta</a:t>
            </a:r>
            <a:br>
              <a:rPr lang="fi-FI" sz="2400" b="0" dirty="0">
                <a:latin typeface="+mj-lt"/>
              </a:rPr>
            </a:br>
            <a:r>
              <a:rPr lang="fi-FI" sz="2400" b="0" dirty="0">
                <a:latin typeface="+mj-lt"/>
                <a:sym typeface="Wingdings" panose="05000000000000000000" pitchFamily="2" charset="2"/>
              </a:rPr>
              <a:t> Noudattaa kaupungin v</a:t>
            </a:r>
            <a:r>
              <a:rPr lang="fi-FI" sz="2400" b="0" dirty="0">
                <a:latin typeface="+mj-lt"/>
              </a:rPr>
              <a:t>isuaalista ohjeistoa (brand.hel.fi)</a:t>
            </a:r>
            <a:br>
              <a:rPr lang="fi-FI" sz="2400" b="0" dirty="0">
                <a:latin typeface="+mj-lt"/>
              </a:rPr>
            </a:br>
            <a:br>
              <a:rPr lang="fi-FI" sz="2400" b="0" dirty="0">
                <a:latin typeface="+mj-lt"/>
              </a:rPr>
            </a:br>
            <a:r>
              <a:rPr lang="fi-FI" sz="2400" b="0" dirty="0">
                <a:latin typeface="+mj-lt"/>
              </a:rPr>
              <a:t>Huomioi myös:</a:t>
            </a:r>
            <a:br>
              <a:rPr lang="fi-FI" sz="2400" b="0" dirty="0">
                <a:latin typeface="+mj-lt"/>
              </a:rPr>
            </a:br>
            <a:r>
              <a:rPr lang="fi-FI" sz="2400" b="0" dirty="0">
                <a:latin typeface="+mj-lt"/>
                <a:sym typeface="Wingdings" panose="05000000000000000000" pitchFamily="2" charset="2"/>
              </a:rPr>
              <a:t> Helsinki Design System</a:t>
            </a:r>
            <a:br>
              <a:rPr lang="fi-FI" sz="2400" b="0" dirty="0">
                <a:latin typeface="+mj-lt"/>
                <a:sym typeface="Wingdings" panose="05000000000000000000" pitchFamily="2" charset="2"/>
              </a:rPr>
            </a:br>
            <a:r>
              <a:rPr lang="fi-FI" sz="2400" b="0" dirty="0">
                <a:latin typeface="+mj-lt"/>
                <a:sym typeface="Wingdings" panose="05000000000000000000" pitchFamily="2" charset="2"/>
              </a:rPr>
              <a:t> Löydettävyys (SEO)</a:t>
            </a:r>
            <a:br>
              <a:rPr lang="fi-FI" sz="2400" b="0" dirty="0">
                <a:latin typeface="+mj-lt"/>
                <a:sym typeface="Wingdings" panose="05000000000000000000" pitchFamily="2" charset="2"/>
              </a:rPr>
            </a:br>
            <a:r>
              <a:rPr lang="fi-FI" sz="2400" b="0" dirty="0">
                <a:latin typeface="+mj-lt"/>
                <a:sym typeface="Wingdings" panose="05000000000000000000" pitchFamily="2" charset="2"/>
              </a:rPr>
              <a:t> Käytettävyys</a:t>
            </a:r>
            <a:br>
              <a:rPr lang="fi-FI" sz="2000" b="0" dirty="0">
                <a:latin typeface="+mj-lt"/>
              </a:rPr>
            </a:br>
            <a:br>
              <a:rPr lang="fi-FI" sz="1600" dirty="0">
                <a:solidFill>
                  <a:schemeClr val="accent1"/>
                </a:solidFill>
              </a:rPr>
            </a:br>
            <a:br>
              <a:rPr lang="fi-FI" sz="1600" dirty="0">
                <a:solidFill>
                  <a:schemeClr val="accent1"/>
                </a:solidFill>
              </a:rPr>
            </a:br>
            <a:endParaRPr lang="fi-FI" sz="1600" dirty="0"/>
          </a:p>
        </p:txBody>
      </p:sp>
      <p:sp>
        <p:nvSpPr>
          <p:cNvPr id="6" name="Dian numeron paikkamerkki 5"/>
          <p:cNvSpPr>
            <a:spLocks noGrp="1"/>
          </p:cNvSpPr>
          <p:nvPr>
            <p:ph type="sldNum" sz="quarter" idx="12"/>
          </p:nvPr>
        </p:nvSpPr>
        <p:spPr/>
        <p:txBody>
          <a:bodyPr/>
          <a:lstStyle/>
          <a:p>
            <a:pPr>
              <a:defRPr/>
            </a:pPr>
            <a:fld id="{0D6489D4-3737-4B07-AFB3-E3F502267E2D}" type="slidenum">
              <a:rPr lang="fi-FI" smtClean="0"/>
              <a:pPr>
                <a:defRPr/>
              </a:pPr>
              <a:t>6</a:t>
            </a:fld>
            <a:endParaRPr lang="fi-FI" dirty="0"/>
          </a:p>
        </p:txBody>
      </p:sp>
    </p:spTree>
    <p:extLst>
      <p:ext uri="{BB962C8B-B14F-4D97-AF65-F5344CB8AC3E}">
        <p14:creationId xmlns:p14="http://schemas.microsoft.com/office/powerpoint/2010/main" val="248014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352386"/>
            <a:ext cx="11234738" cy="787400"/>
          </a:xfrm>
        </p:spPr>
        <p:txBody>
          <a:bodyPr/>
          <a:lstStyle/>
          <a:p>
            <a:r>
              <a:rPr lang="fi-FI" sz="3800" dirty="0">
                <a:solidFill>
                  <a:schemeClr val="accent1"/>
                </a:solidFill>
              </a:rPr>
              <a:t>Asiakkaalle suunniteltu</a:t>
            </a:r>
            <a:endParaRPr lang="fi-FI" sz="3800" dirty="0"/>
          </a:p>
        </p:txBody>
      </p:sp>
      <p:sp>
        <p:nvSpPr>
          <p:cNvPr id="6" name="Dian numeron paikkamerkki 5"/>
          <p:cNvSpPr>
            <a:spLocks noGrp="1"/>
          </p:cNvSpPr>
          <p:nvPr>
            <p:ph type="sldNum" sz="quarter" idx="12"/>
          </p:nvPr>
        </p:nvSpPr>
        <p:spPr/>
        <p:txBody>
          <a:bodyPr/>
          <a:lstStyle/>
          <a:p>
            <a:pPr>
              <a:defRPr/>
            </a:pPr>
            <a:fld id="{0D6489D4-3737-4B07-AFB3-E3F502267E2D}" type="slidenum">
              <a:rPr lang="fi-FI" smtClean="0"/>
              <a:pPr>
                <a:defRPr/>
              </a:pPr>
              <a:t>7</a:t>
            </a:fld>
            <a:endParaRPr lang="fi-FI" dirty="0"/>
          </a:p>
        </p:txBody>
      </p:sp>
      <p:sp>
        <p:nvSpPr>
          <p:cNvPr id="7" name="Sisällön paikkamerkki 2"/>
          <p:cNvSpPr>
            <a:spLocks noGrp="1"/>
          </p:cNvSpPr>
          <p:nvPr>
            <p:ph idx="1"/>
          </p:nvPr>
        </p:nvSpPr>
        <p:spPr>
          <a:xfrm>
            <a:off x="457200" y="1011737"/>
            <a:ext cx="11234738" cy="4979988"/>
          </a:xfrm>
        </p:spPr>
        <p:txBody>
          <a:bodyPr/>
          <a:lstStyle/>
          <a:p>
            <a:pPr marL="0" lvl="0" indent="0" fontAlgn="auto">
              <a:spcBef>
                <a:spcPts val="0"/>
              </a:spcBef>
              <a:spcAft>
                <a:spcPts val="0"/>
              </a:spcAft>
              <a:buNone/>
              <a:defRPr/>
            </a:pPr>
            <a:r>
              <a:rPr lang="fi-FI" sz="1900" dirty="0">
                <a:solidFill>
                  <a:schemeClr val="accent1"/>
                </a:solidFill>
              </a:rPr>
              <a:t>1. Kanavakehitys pohjaa asiakkaan tarpeiden ja toiminnan ymmärtämiseen</a:t>
            </a:r>
            <a:br>
              <a:rPr lang="fi-FI" sz="1900" dirty="0">
                <a:solidFill>
                  <a:schemeClr val="accent1"/>
                </a:solidFill>
              </a:rPr>
            </a:br>
            <a:r>
              <a:rPr lang="fi-FI" sz="1900" dirty="0">
                <a:solidFill>
                  <a:schemeClr val="accent1"/>
                </a:solidFill>
              </a:rPr>
              <a:t>2. Kanavat muodostavat asiakkaille luontevia aihe- ja palvelukokonaisuuksia</a:t>
            </a:r>
            <a:br>
              <a:rPr lang="fi-FI" sz="1900" dirty="0">
                <a:solidFill>
                  <a:schemeClr val="accent1"/>
                </a:solidFill>
              </a:rPr>
            </a:br>
            <a:r>
              <a:rPr lang="fi-FI" sz="1900" dirty="0">
                <a:solidFill>
                  <a:schemeClr val="accent1"/>
                </a:solidFill>
              </a:rPr>
              <a:t>3. Asiakkaalle toimiviin kanaviin panostetaan; toimimattomista kanavista luovutaan </a:t>
            </a:r>
            <a:endParaRPr lang="fi-FI" sz="1900" dirty="0">
              <a:solidFill>
                <a:schemeClr val="accent1"/>
              </a:solidFill>
              <a:sym typeface="Wingdings" panose="05000000000000000000" pitchFamily="2" charset="2"/>
            </a:endParaRPr>
          </a:p>
          <a:p>
            <a:pPr marL="0" lvl="0" indent="0" fontAlgn="auto">
              <a:spcBef>
                <a:spcPts val="0"/>
              </a:spcBef>
              <a:spcAft>
                <a:spcPts val="0"/>
              </a:spcAft>
              <a:buNone/>
              <a:defRPr/>
            </a:pPr>
            <a:endParaRPr lang="fi-FI" sz="1600" b="1" dirty="0">
              <a:sym typeface="Wingdings" panose="05000000000000000000" pitchFamily="2" charset="2"/>
            </a:endParaRPr>
          </a:p>
          <a:p>
            <a:pPr marL="0" lvl="0" indent="0" fontAlgn="auto">
              <a:spcBef>
                <a:spcPts val="0"/>
              </a:spcBef>
              <a:spcAft>
                <a:spcPts val="0"/>
              </a:spcAft>
              <a:buNone/>
              <a:defRPr/>
            </a:pPr>
            <a:r>
              <a:rPr lang="fi-FI" sz="1600" b="1" dirty="0">
                <a:sym typeface="Wingdings" panose="05000000000000000000" pitchFamily="2" charset="2"/>
              </a:rPr>
              <a:t>              </a:t>
            </a:r>
            <a:r>
              <a:rPr lang="fi-FI" sz="2000" b="1" dirty="0">
                <a:solidFill>
                  <a:schemeClr val="accent1"/>
                </a:solidFill>
                <a:latin typeface="Arial Black" panose="020B0A04020102020204" pitchFamily="34" charset="0"/>
                <a:sym typeface="Wingdings" panose="05000000000000000000" pitchFamily="2" charset="2"/>
              </a:rPr>
              <a:t>KRITEERIT</a:t>
            </a:r>
            <a:r>
              <a:rPr lang="fi-FI" sz="1600" b="1" dirty="0">
                <a:sym typeface="Wingdings" panose="05000000000000000000" pitchFamily="2" charset="2"/>
              </a:rPr>
              <a:t>						</a:t>
            </a:r>
            <a:r>
              <a:rPr lang="fi-FI" sz="1400" dirty="0">
                <a:sym typeface="Wingdings" panose="05000000000000000000" pitchFamily="2" charset="2"/>
              </a:rPr>
              <a:t>Näihin haasteisiin vastataan:</a:t>
            </a:r>
          </a:p>
          <a:p>
            <a:pPr marL="0" indent="0">
              <a:buNone/>
            </a:pPr>
            <a:endParaRPr lang="fi-FI" sz="1600" b="1" dirty="0">
              <a:sym typeface="Wingdings" panose="05000000000000000000" pitchFamily="2" charset="2"/>
            </a:endParaRPr>
          </a:p>
          <a:p>
            <a:pPr marL="0" indent="0">
              <a:buNone/>
            </a:pPr>
            <a:endParaRPr lang="fi-FI" sz="1600" b="1" dirty="0">
              <a:sym typeface="Wingdings" panose="05000000000000000000" pitchFamily="2" charset="2"/>
            </a:endParaRPr>
          </a:p>
          <a:p>
            <a:endParaRPr lang="fi-FI" sz="1600" dirty="0"/>
          </a:p>
          <a:p>
            <a:pPr marL="0" indent="0">
              <a:buNone/>
            </a:pPr>
            <a:r>
              <a:rPr lang="fi-FI" sz="1600" dirty="0"/>
              <a:t>	</a:t>
            </a:r>
          </a:p>
          <a:p>
            <a:pPr marL="0" indent="0">
              <a:buNone/>
            </a:pPr>
            <a:r>
              <a:rPr lang="fi-FI" sz="1600" dirty="0"/>
              <a:t>	</a:t>
            </a:r>
            <a:endParaRPr lang="fi-FI" sz="1600" b="1" dirty="0">
              <a:solidFill>
                <a:schemeClr val="bg1"/>
              </a:solidFill>
              <a:sym typeface="Wingdings" panose="05000000000000000000" pitchFamily="2" charset="2"/>
            </a:endParaRPr>
          </a:p>
        </p:txBody>
      </p:sp>
      <p:sp>
        <p:nvSpPr>
          <p:cNvPr id="3" name="Pyöristetty suorakulmio 2"/>
          <p:cNvSpPr/>
          <p:nvPr/>
        </p:nvSpPr>
        <p:spPr>
          <a:xfrm>
            <a:off x="457200" y="2535698"/>
            <a:ext cx="6268116" cy="3862721"/>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Tekstiruutu 3"/>
          <p:cNvSpPr txBox="1"/>
          <p:nvPr/>
        </p:nvSpPr>
        <p:spPr>
          <a:xfrm>
            <a:off x="842532" y="2655642"/>
            <a:ext cx="5790109" cy="3539430"/>
          </a:xfrm>
          <a:prstGeom prst="rect">
            <a:avLst/>
          </a:prstGeom>
          <a:noFill/>
        </p:spPr>
        <p:txBody>
          <a:bodyPr wrap="square" rtlCol="0">
            <a:spAutoFit/>
          </a:bodyPr>
          <a:lstStyle/>
          <a:p>
            <a:pPr marL="285750" indent="-285750">
              <a:buFont typeface="Wingdings" panose="05000000000000000000" pitchFamily="2" charset="2"/>
              <a:buChar char="ü"/>
            </a:pPr>
            <a:r>
              <a:rPr lang="fi-FI" sz="1400" dirty="0">
                <a:sym typeface="Wingdings" panose="05000000000000000000" pitchFamily="2" charset="2"/>
              </a:rPr>
              <a:t> </a:t>
            </a:r>
            <a:r>
              <a:rPr lang="fi-FI" sz="1600" b="1" dirty="0">
                <a:sym typeface="Wingdings" panose="05000000000000000000" pitchFamily="2" charset="2"/>
              </a:rPr>
              <a:t>Asiakastarve ja kohderyhmä on määritelty</a:t>
            </a:r>
          </a:p>
          <a:p>
            <a:pPr marL="342900" indent="-342900">
              <a:buFont typeface="Wingdings" panose="05000000000000000000" pitchFamily="2" charset="2"/>
              <a:buChar char="ü"/>
            </a:pPr>
            <a:r>
              <a:rPr lang="fi-FI" sz="1600" b="1" dirty="0">
                <a:sym typeface="Wingdings" panose="05000000000000000000" pitchFamily="2" charset="2"/>
              </a:rPr>
              <a:t>Kanavan tavoite on selkeä</a:t>
            </a:r>
          </a:p>
          <a:p>
            <a:pPr marL="342900" indent="-342900">
              <a:buFont typeface="Wingdings" panose="05000000000000000000" pitchFamily="2" charset="2"/>
              <a:buChar char="ü"/>
            </a:pPr>
            <a:r>
              <a:rPr lang="fi-FI" sz="1600" b="1" dirty="0">
                <a:sym typeface="Wingdings" panose="05000000000000000000" pitchFamily="2" charset="2"/>
              </a:rPr>
              <a:t>Käytössä on kävijäseurannan työkalu ja seurannan mittarit</a:t>
            </a:r>
          </a:p>
          <a:p>
            <a:pPr marL="742950" lvl="1" indent="-285750">
              <a:buFont typeface="Arial" panose="020B0604020202020204" pitchFamily="34" charset="0"/>
              <a:buChar char="•"/>
            </a:pPr>
            <a:r>
              <a:rPr lang="fi-FI" sz="1400" dirty="0">
                <a:sym typeface="Wingdings" panose="05000000000000000000" pitchFamily="2" charset="2"/>
              </a:rPr>
              <a:t>Toteutuvatko asetetut tavoitteet Mitä hakusanoja asiakkaat käyttävät? Millaisia käyttöpolkuja muodostuu?</a:t>
            </a:r>
            <a:endParaRPr lang="fi-FI" sz="1600" b="1" dirty="0">
              <a:sym typeface="Wingdings" panose="05000000000000000000" pitchFamily="2" charset="2"/>
            </a:endParaRPr>
          </a:p>
          <a:p>
            <a:pPr marL="342900" indent="-342900">
              <a:buFont typeface="Wingdings" panose="05000000000000000000" pitchFamily="2" charset="2"/>
              <a:buChar char="ü"/>
            </a:pPr>
            <a:r>
              <a:rPr lang="fi-FI" sz="1600" b="1" dirty="0">
                <a:sym typeface="Wingdings" panose="05000000000000000000" pitchFamily="2" charset="2"/>
              </a:rPr>
              <a:t>Kanava suoriutuu hyvin kaupunkiyhteisellä kävijäseurannan </a:t>
            </a:r>
            <a:r>
              <a:rPr lang="fi-FI" sz="1600" b="1" dirty="0" err="1">
                <a:sym typeface="Wingdings" panose="05000000000000000000" pitchFamily="2" charset="2"/>
              </a:rPr>
              <a:t>dashboardilla</a:t>
            </a:r>
            <a:endParaRPr lang="fi-FI" sz="1400" b="1" dirty="0">
              <a:sym typeface="Wingdings" panose="05000000000000000000" pitchFamily="2" charset="2"/>
            </a:endParaRPr>
          </a:p>
          <a:p>
            <a:pPr marL="342900" indent="-342900">
              <a:buFont typeface="Wingdings" panose="05000000000000000000" pitchFamily="2" charset="2"/>
              <a:buChar char="ü"/>
            </a:pPr>
            <a:endParaRPr lang="fi-FI" sz="1400" dirty="0">
              <a:sym typeface="Wingdings" panose="05000000000000000000" pitchFamily="2" charset="2"/>
            </a:endParaRPr>
          </a:p>
          <a:p>
            <a:pPr lvl="1"/>
            <a:r>
              <a:rPr lang="fi-FI" sz="1400" dirty="0">
                <a:sym typeface="Wingdings" panose="05000000000000000000" pitchFamily="2" charset="2"/>
              </a:rPr>
              <a:t>      Huomioi myös:</a:t>
            </a:r>
            <a:endParaRPr lang="fi-FI" sz="800" dirty="0">
              <a:sym typeface="Wingdings" panose="05000000000000000000" pitchFamily="2" charset="2"/>
            </a:endParaRPr>
          </a:p>
          <a:p>
            <a:pPr marL="342900" indent="-342900">
              <a:buFont typeface="Wingdings" panose="05000000000000000000" pitchFamily="2" charset="2"/>
              <a:buChar char="ü"/>
            </a:pPr>
            <a:r>
              <a:rPr lang="fi-FI" sz="1600" b="1" dirty="0">
                <a:sym typeface="Wingdings" panose="05000000000000000000" pitchFamily="2" charset="2"/>
              </a:rPr>
              <a:t>Laadullinen ymmärrys asiakkaan tarpeista</a:t>
            </a:r>
          </a:p>
          <a:p>
            <a:pPr marL="742950" lvl="1" indent="-285750">
              <a:buFont typeface="Arial" panose="020B0604020202020204" pitchFamily="34" charset="0"/>
              <a:buChar char="•"/>
            </a:pPr>
            <a:r>
              <a:rPr lang="fi-FI" sz="1400" dirty="0">
                <a:sym typeface="Wingdings" panose="05000000000000000000" pitchFamily="2" charset="2"/>
              </a:rPr>
              <a:t>Pikapalautteet ja palautteet</a:t>
            </a:r>
          </a:p>
          <a:p>
            <a:pPr marL="742950" lvl="1" indent="-285750">
              <a:buFont typeface="Arial" panose="020B0604020202020204" pitchFamily="34" charset="0"/>
              <a:buChar char="•"/>
            </a:pPr>
            <a:r>
              <a:rPr lang="fi-FI" sz="1400" dirty="0">
                <a:sym typeface="Wingdings" panose="05000000000000000000" pitchFamily="2" charset="2"/>
              </a:rPr>
              <a:t>Asiakaskyselyt</a:t>
            </a:r>
          </a:p>
          <a:p>
            <a:pPr marL="742950" lvl="1" indent="-285750">
              <a:buFont typeface="Arial" panose="020B0604020202020204" pitchFamily="34" charset="0"/>
              <a:buChar char="•"/>
            </a:pPr>
            <a:r>
              <a:rPr lang="fi-FI" sz="1400" dirty="0">
                <a:sym typeface="Wingdings" panose="05000000000000000000" pitchFamily="2" charset="2"/>
              </a:rPr>
              <a:t>Käytettävyystutkimus</a:t>
            </a:r>
          </a:p>
          <a:p>
            <a:pPr marL="742950" lvl="1" indent="-285750">
              <a:buFont typeface="Arial" panose="020B0604020202020204" pitchFamily="34" charset="0"/>
              <a:buChar char="•"/>
            </a:pPr>
            <a:r>
              <a:rPr lang="fi-FI" sz="1400" dirty="0">
                <a:sym typeface="Wingdings" panose="05000000000000000000" pitchFamily="2" charset="2"/>
              </a:rPr>
              <a:t>Laadullinen asiakastutkimus</a:t>
            </a:r>
            <a:endParaRPr lang="fi-FI" sz="1400" dirty="0"/>
          </a:p>
        </p:txBody>
      </p:sp>
      <p:sp>
        <p:nvSpPr>
          <p:cNvPr id="8" name="Kuvatekstiellipsi 7"/>
          <p:cNvSpPr/>
          <p:nvPr/>
        </p:nvSpPr>
        <p:spPr>
          <a:xfrm flipH="1">
            <a:off x="9232749" y="4429622"/>
            <a:ext cx="2638165" cy="1700759"/>
          </a:xfrm>
          <a:custGeom>
            <a:avLst/>
            <a:gdLst>
              <a:gd name="connsiteX0" fmla="*/ 769474 w 2638165"/>
              <a:gd name="connsiteY0" fmla="*/ 1913354 h 1700759"/>
              <a:gd name="connsiteX1" fmla="*/ 670845 w 2638165"/>
              <a:gd name="connsiteY1" fmla="*/ 1590989 h 1700759"/>
              <a:gd name="connsiteX2" fmla="*/ 403320 w 2638165"/>
              <a:gd name="connsiteY2" fmla="*/ 238325 h 1700759"/>
              <a:gd name="connsiteX3" fmla="*/ 1719835 w 2638165"/>
              <a:gd name="connsiteY3" fmla="*/ 40194 h 1700759"/>
              <a:gd name="connsiteX4" fmla="*/ 2484345 w 2638165"/>
              <a:gd name="connsiteY4" fmla="*/ 1248904 h 1700759"/>
              <a:gd name="connsiteX5" fmla="*/ 1148400 w 2638165"/>
              <a:gd name="connsiteY5" fmla="*/ 1693609 h 1700759"/>
              <a:gd name="connsiteX6" fmla="*/ 769474 w 2638165"/>
              <a:gd name="connsiteY6" fmla="*/ 1913354 h 1700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8165" h="1700759" extrusionOk="0">
                <a:moveTo>
                  <a:pt x="769474" y="1913354"/>
                </a:moveTo>
                <a:cubicBezTo>
                  <a:pt x="704376" y="1760384"/>
                  <a:pt x="732959" y="1740142"/>
                  <a:pt x="670845" y="1590989"/>
                </a:cubicBezTo>
                <a:cubicBezTo>
                  <a:pt x="-108004" y="1367529"/>
                  <a:pt x="-160232" y="748422"/>
                  <a:pt x="403320" y="238325"/>
                </a:cubicBezTo>
                <a:cubicBezTo>
                  <a:pt x="798379" y="-43633"/>
                  <a:pt x="1266763" y="-8591"/>
                  <a:pt x="1719835" y="40194"/>
                </a:cubicBezTo>
                <a:cubicBezTo>
                  <a:pt x="2530294" y="196978"/>
                  <a:pt x="2952803" y="715119"/>
                  <a:pt x="2484345" y="1248904"/>
                </a:cubicBezTo>
                <a:cubicBezTo>
                  <a:pt x="2304624" y="1569501"/>
                  <a:pt x="1732350" y="1674327"/>
                  <a:pt x="1148400" y="1693609"/>
                </a:cubicBezTo>
                <a:cubicBezTo>
                  <a:pt x="1029451" y="1728619"/>
                  <a:pt x="908806" y="1841522"/>
                  <a:pt x="769474" y="1913354"/>
                </a:cubicBezTo>
                <a:close/>
              </a:path>
            </a:pathLst>
          </a:custGeom>
          <a:noFill/>
          <a:ln w="28575">
            <a:solidFill>
              <a:schemeClr val="accent4"/>
            </a:solidFill>
            <a:extLst>
              <a:ext uri="{C807C97D-BFC1-408E-A445-0C87EB9F89A2}">
                <ask:lineSketchStyleProps xmlns:ask="http://schemas.microsoft.com/office/drawing/2018/sketchyshapes" sd="3177508065">
                  <a:prstGeom prst="wedgeEllipseCallou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dirty="0">
                <a:solidFill>
                  <a:schemeClr val="accent4"/>
                </a:solidFill>
                <a:sym typeface="Wingdings" panose="05000000000000000000" pitchFamily="2" charset="2"/>
              </a:rPr>
              <a:t> </a:t>
            </a:r>
            <a:r>
              <a:rPr lang="fi-FI" sz="1200" dirty="0">
                <a:solidFill>
                  <a:schemeClr val="tx1"/>
                </a:solidFill>
              </a:rPr>
              <a:t>Toimimattomia, vanhentuneita ja keskenään päällekkäisiä kanavia ylläpidetään</a:t>
            </a:r>
          </a:p>
        </p:txBody>
      </p:sp>
      <p:sp>
        <p:nvSpPr>
          <p:cNvPr id="9" name="Kuvatekstiellipsi 8"/>
          <p:cNvSpPr/>
          <p:nvPr/>
        </p:nvSpPr>
        <p:spPr>
          <a:xfrm>
            <a:off x="6987015" y="2724801"/>
            <a:ext cx="2996593" cy="222416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dirty="0">
                <a:solidFill>
                  <a:schemeClr val="accent4"/>
                </a:solidFill>
                <a:sym typeface="Wingdings" panose="05000000000000000000" pitchFamily="2" charset="2"/>
              </a:rPr>
              <a:t> </a:t>
            </a:r>
            <a:r>
              <a:rPr lang="fi-FI" sz="1200" dirty="0">
                <a:solidFill>
                  <a:schemeClr val="bg1"/>
                </a:solidFill>
              </a:rPr>
              <a:t>Kanavakokonaisuus on iso, sekava ja organisaatiolähtöinen</a:t>
            </a:r>
          </a:p>
          <a:p>
            <a:endParaRPr lang="fi-FI" sz="1200" dirty="0">
              <a:solidFill>
                <a:schemeClr val="bg1"/>
              </a:solidFill>
            </a:endParaRPr>
          </a:p>
          <a:p>
            <a:r>
              <a:rPr lang="fi-FI" sz="1200" dirty="0">
                <a:solidFill>
                  <a:schemeClr val="accent4"/>
                </a:solidFill>
                <a:sym typeface="Wingdings" panose="05000000000000000000" pitchFamily="2" charset="2"/>
              </a:rPr>
              <a:t> </a:t>
            </a:r>
            <a:r>
              <a:rPr lang="fi-FI" sz="1200" dirty="0">
                <a:solidFill>
                  <a:schemeClr val="bg1"/>
                </a:solidFill>
              </a:rPr>
              <a:t>Sama palvelu on hajautunut useaan eri kanavaan ja palvelupolut katkeavat</a:t>
            </a:r>
          </a:p>
        </p:txBody>
      </p:sp>
    </p:spTree>
    <p:extLst>
      <p:ext uri="{BB962C8B-B14F-4D97-AF65-F5344CB8AC3E}">
        <p14:creationId xmlns:p14="http://schemas.microsoft.com/office/powerpoint/2010/main" val="3620300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88184"/>
            <a:ext cx="11234738" cy="787400"/>
          </a:xfrm>
        </p:spPr>
        <p:txBody>
          <a:bodyPr/>
          <a:lstStyle/>
          <a:p>
            <a:r>
              <a:rPr lang="fi-FI" sz="3800" dirty="0">
                <a:solidFill>
                  <a:schemeClr val="accent1"/>
                </a:solidFill>
              </a:rPr>
              <a:t>Helposti löydettävä, käytettävä ja saavutettava</a:t>
            </a:r>
            <a:endParaRPr lang="fi-FI" sz="3800" dirty="0"/>
          </a:p>
        </p:txBody>
      </p:sp>
      <p:sp>
        <p:nvSpPr>
          <p:cNvPr id="6" name="Dian numeron paikkamerkki 5"/>
          <p:cNvSpPr>
            <a:spLocks noGrp="1"/>
          </p:cNvSpPr>
          <p:nvPr>
            <p:ph type="sldNum" sz="quarter" idx="12"/>
          </p:nvPr>
        </p:nvSpPr>
        <p:spPr/>
        <p:txBody>
          <a:bodyPr/>
          <a:lstStyle/>
          <a:p>
            <a:pPr>
              <a:defRPr/>
            </a:pPr>
            <a:fld id="{0D6489D4-3737-4B07-AFB3-E3F502267E2D}" type="slidenum">
              <a:rPr lang="fi-FI" smtClean="0"/>
              <a:pPr>
                <a:defRPr/>
              </a:pPr>
              <a:t>8</a:t>
            </a:fld>
            <a:endParaRPr lang="fi-FI" dirty="0"/>
          </a:p>
        </p:txBody>
      </p:sp>
      <p:sp>
        <p:nvSpPr>
          <p:cNvPr id="7" name="Sisällön paikkamerkki 2"/>
          <p:cNvSpPr>
            <a:spLocks noGrp="1"/>
          </p:cNvSpPr>
          <p:nvPr>
            <p:ph idx="1"/>
          </p:nvPr>
        </p:nvSpPr>
        <p:spPr>
          <a:xfrm>
            <a:off x="457200" y="1408854"/>
            <a:ext cx="11234738" cy="4979988"/>
          </a:xfrm>
        </p:spPr>
        <p:txBody>
          <a:bodyPr/>
          <a:lstStyle/>
          <a:p>
            <a:pPr marL="0" lvl="0" indent="0" fontAlgn="auto">
              <a:spcBef>
                <a:spcPts val="0"/>
              </a:spcBef>
              <a:spcAft>
                <a:spcPts val="0"/>
              </a:spcAft>
              <a:buNone/>
              <a:defRPr/>
            </a:pPr>
            <a:r>
              <a:rPr lang="fi-FI" sz="1900" dirty="0">
                <a:solidFill>
                  <a:schemeClr val="accent1"/>
                </a:solidFill>
              </a:rPr>
              <a:t>4. Asiakas tietää, mitä palveluja hänelle on tarjolla ja löytää ne helposti</a:t>
            </a:r>
            <a:br>
              <a:rPr lang="fi-FI" sz="1900" dirty="0">
                <a:solidFill>
                  <a:schemeClr val="accent1"/>
                </a:solidFill>
              </a:rPr>
            </a:br>
            <a:r>
              <a:rPr lang="fi-FI" sz="1900" dirty="0">
                <a:solidFill>
                  <a:schemeClr val="accent1"/>
                </a:solidFill>
              </a:rPr>
              <a:t>5. Kanavat vastaavat asiakkaan tapaan käyttää palveluja</a:t>
            </a:r>
            <a:br>
              <a:rPr lang="fi-FI" sz="1900" dirty="0">
                <a:solidFill>
                  <a:schemeClr val="accent1"/>
                </a:solidFill>
              </a:rPr>
            </a:br>
            <a:r>
              <a:rPr lang="fi-FI" sz="1900" dirty="0">
                <a:solidFill>
                  <a:schemeClr val="accent1"/>
                </a:solidFill>
              </a:rPr>
              <a:t>6. Asiakkaan käyttökokemus on yhdenmukainen kanavasta riippumatta </a:t>
            </a:r>
            <a:r>
              <a:rPr lang="fi-FI" sz="1900" dirty="0">
                <a:sym typeface="Wingdings" panose="05000000000000000000" pitchFamily="2" charset="2"/>
              </a:rPr>
              <a:t>	</a:t>
            </a:r>
          </a:p>
          <a:p>
            <a:pPr marL="0" indent="0" fontAlgn="auto">
              <a:spcBef>
                <a:spcPts val="0"/>
              </a:spcBef>
              <a:spcAft>
                <a:spcPts val="0"/>
              </a:spcAft>
              <a:buNone/>
              <a:defRPr/>
            </a:pPr>
            <a:r>
              <a:rPr lang="fi-FI" sz="1900" dirty="0">
                <a:solidFill>
                  <a:schemeClr val="accent1"/>
                </a:solidFill>
                <a:sym typeface="Wingdings" panose="05000000000000000000" pitchFamily="2" charset="2"/>
              </a:rPr>
              <a:t> Verkkopalvelut suunnitellaan mobiili edellä</a:t>
            </a:r>
            <a:endParaRPr lang="fi-FI" sz="1900" dirty="0">
              <a:sym typeface="Wingdings" panose="05000000000000000000" pitchFamily="2" charset="2"/>
            </a:endParaRPr>
          </a:p>
          <a:p>
            <a:pPr marL="0" indent="0">
              <a:buNone/>
            </a:pPr>
            <a:r>
              <a:rPr lang="fi-FI" sz="1600" b="1" dirty="0">
                <a:sym typeface="Wingdings" panose="05000000000000000000" pitchFamily="2" charset="2"/>
              </a:rPr>
              <a:t>     </a:t>
            </a:r>
          </a:p>
          <a:p>
            <a:pPr marL="0" indent="0">
              <a:buNone/>
            </a:pPr>
            <a:r>
              <a:rPr lang="fi-FI" sz="1600" b="1" dirty="0">
                <a:sym typeface="Wingdings" panose="05000000000000000000" pitchFamily="2" charset="2"/>
              </a:rPr>
              <a:t>          </a:t>
            </a:r>
            <a:r>
              <a:rPr lang="fi-FI" sz="2000" b="1" dirty="0">
                <a:solidFill>
                  <a:schemeClr val="accent1"/>
                </a:solidFill>
                <a:latin typeface="Arial Black" panose="020B0A04020102020204" pitchFamily="34" charset="0"/>
                <a:sym typeface="Wingdings" panose="05000000000000000000" pitchFamily="2" charset="2"/>
              </a:rPr>
              <a:t>KRITEERIT:</a:t>
            </a:r>
            <a:r>
              <a:rPr lang="fi-FI" sz="1600" b="1" dirty="0">
                <a:sym typeface="Wingdings" panose="05000000000000000000" pitchFamily="2" charset="2"/>
              </a:rPr>
              <a:t>					       	 </a:t>
            </a:r>
            <a:r>
              <a:rPr lang="fi-FI" sz="1400" dirty="0">
                <a:sym typeface="Wingdings" panose="05000000000000000000" pitchFamily="2" charset="2"/>
              </a:rPr>
              <a:t>Näihin haasteisiin vastataan:</a:t>
            </a:r>
          </a:p>
          <a:p>
            <a:pPr marL="0" indent="0">
              <a:buNone/>
            </a:pPr>
            <a:endParaRPr lang="fi-FI" sz="1400" dirty="0">
              <a:sym typeface="Wingdings" panose="05000000000000000000" pitchFamily="2" charset="2"/>
            </a:endParaRPr>
          </a:p>
          <a:p>
            <a:pPr marL="0" indent="0">
              <a:buNone/>
            </a:pPr>
            <a:endParaRPr lang="fi-FI" sz="1600" b="1" dirty="0">
              <a:sym typeface="Wingdings" panose="05000000000000000000" pitchFamily="2" charset="2"/>
            </a:endParaRPr>
          </a:p>
          <a:p>
            <a:endParaRPr lang="fi-FI" sz="1600" dirty="0"/>
          </a:p>
          <a:p>
            <a:pPr marL="0" indent="0">
              <a:buNone/>
            </a:pPr>
            <a:r>
              <a:rPr lang="fi-FI" sz="1600" dirty="0"/>
              <a:t>	</a:t>
            </a:r>
          </a:p>
          <a:p>
            <a:pPr marL="0" indent="0">
              <a:buNone/>
            </a:pPr>
            <a:r>
              <a:rPr lang="fi-FI" sz="1600" dirty="0"/>
              <a:t>	</a:t>
            </a:r>
            <a:endParaRPr lang="fi-FI" sz="1600" b="1" dirty="0">
              <a:solidFill>
                <a:schemeClr val="bg1"/>
              </a:solidFill>
              <a:sym typeface="Wingdings" panose="05000000000000000000" pitchFamily="2" charset="2"/>
            </a:endParaRPr>
          </a:p>
        </p:txBody>
      </p:sp>
      <p:sp>
        <p:nvSpPr>
          <p:cNvPr id="3" name="Pyöristetty suorakulmio 2"/>
          <p:cNvSpPr/>
          <p:nvPr/>
        </p:nvSpPr>
        <p:spPr>
          <a:xfrm>
            <a:off x="457200" y="3226643"/>
            <a:ext cx="6329082" cy="2130011"/>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Tekstiruutu 3"/>
          <p:cNvSpPr txBox="1"/>
          <p:nvPr/>
        </p:nvSpPr>
        <p:spPr>
          <a:xfrm>
            <a:off x="655446" y="3333252"/>
            <a:ext cx="6130836" cy="2092881"/>
          </a:xfrm>
          <a:prstGeom prst="rect">
            <a:avLst/>
          </a:prstGeom>
          <a:noFill/>
        </p:spPr>
        <p:txBody>
          <a:bodyPr wrap="square" rtlCol="0">
            <a:spAutoFit/>
          </a:bodyPr>
          <a:lstStyle/>
          <a:p>
            <a:pPr marL="285750" indent="-285750">
              <a:buFont typeface="Wingdings" panose="05000000000000000000" pitchFamily="2" charset="2"/>
              <a:buChar char="ü"/>
            </a:pPr>
            <a:r>
              <a:rPr lang="fi-FI" sz="1600" b="1" dirty="0">
                <a:sym typeface="Wingdings" panose="05000000000000000000" pitchFamily="2" charset="2"/>
              </a:rPr>
              <a:t>T</a:t>
            </a:r>
            <a:r>
              <a:rPr lang="fi-FI" sz="1600" b="1" dirty="0"/>
              <a:t>oimii mobiililaitteilla</a:t>
            </a:r>
          </a:p>
          <a:p>
            <a:pPr marL="285750" indent="-285750">
              <a:buFont typeface="Wingdings" panose="05000000000000000000" pitchFamily="2" charset="2"/>
              <a:buChar char="ü"/>
            </a:pPr>
            <a:r>
              <a:rPr lang="fi-FI" sz="1600" b="1" dirty="0"/>
              <a:t>Saavutettavuus (WCAG 2.0, taso AA)</a:t>
            </a:r>
            <a:r>
              <a:rPr lang="fi-FI" sz="1600" dirty="0"/>
              <a:t>: Hel.fi/saavutettavuus</a:t>
            </a:r>
          </a:p>
          <a:p>
            <a:pPr marL="285750" indent="-285750">
              <a:buFont typeface="Wingdings" panose="05000000000000000000" pitchFamily="2" charset="2"/>
              <a:buChar char="ü"/>
            </a:pPr>
            <a:r>
              <a:rPr lang="fi-FI" sz="1600" b="1" dirty="0"/>
              <a:t>Tietosuoja</a:t>
            </a:r>
            <a:r>
              <a:rPr lang="fi-FI" sz="1600" dirty="0"/>
              <a:t>: Hel.fi/tietosuoja</a:t>
            </a:r>
            <a:br>
              <a:rPr lang="fi-FI" sz="1600" dirty="0"/>
            </a:br>
            <a:endParaRPr lang="fi-FI" sz="1600" b="1" dirty="0">
              <a:sym typeface="Wingdings" panose="05000000000000000000" pitchFamily="2" charset="2"/>
            </a:endParaRPr>
          </a:p>
          <a:p>
            <a:r>
              <a:rPr lang="fi-FI" sz="1600" b="1" dirty="0">
                <a:sym typeface="Wingdings" panose="05000000000000000000" pitchFamily="2" charset="2"/>
              </a:rPr>
              <a:t>      </a:t>
            </a:r>
            <a:r>
              <a:rPr lang="fi-FI" sz="1400" dirty="0">
                <a:sym typeface="Wingdings" panose="05000000000000000000" pitchFamily="2" charset="2"/>
              </a:rPr>
              <a:t>Huomioi myös:</a:t>
            </a:r>
          </a:p>
          <a:p>
            <a:pPr marL="342900" indent="-342900">
              <a:buFont typeface="Wingdings" panose="05000000000000000000" pitchFamily="2" charset="2"/>
              <a:buChar char="ü"/>
            </a:pPr>
            <a:r>
              <a:rPr lang="fi-FI" sz="1600" b="1" dirty="0">
                <a:sym typeface="Wingdings" panose="05000000000000000000" pitchFamily="2" charset="2"/>
              </a:rPr>
              <a:t>Käytettävyys ja </a:t>
            </a:r>
          </a:p>
          <a:p>
            <a:pPr marL="342900" indent="-342900">
              <a:buFont typeface="Wingdings" panose="05000000000000000000" pitchFamily="2" charset="2"/>
              <a:buChar char="ü"/>
            </a:pPr>
            <a:r>
              <a:rPr lang="fi-FI" sz="1600" b="1" dirty="0">
                <a:sym typeface="Wingdings" panose="05000000000000000000" pitchFamily="2" charset="2"/>
              </a:rPr>
              <a:t>Helsinki Design System: </a:t>
            </a:r>
            <a:r>
              <a:rPr lang="fi-FI" sz="1600" dirty="0">
                <a:sym typeface="Wingdings" panose="05000000000000000000" pitchFamily="2" charset="2"/>
              </a:rPr>
              <a:t>hds.hel.fi</a:t>
            </a:r>
          </a:p>
          <a:p>
            <a:endParaRPr lang="fi-FI" dirty="0"/>
          </a:p>
        </p:txBody>
      </p:sp>
      <p:sp>
        <p:nvSpPr>
          <p:cNvPr id="8" name="Kuvatekstiellipsi 7"/>
          <p:cNvSpPr/>
          <p:nvPr/>
        </p:nvSpPr>
        <p:spPr>
          <a:xfrm>
            <a:off x="7255628" y="3252771"/>
            <a:ext cx="4054055" cy="264870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dirty="0">
                <a:solidFill>
                  <a:schemeClr val="accent4"/>
                </a:solidFill>
                <a:sym typeface="Wingdings" panose="05000000000000000000" pitchFamily="2" charset="2"/>
              </a:rPr>
              <a:t> </a:t>
            </a:r>
            <a:r>
              <a:rPr lang="fi-FI" sz="1200" dirty="0"/>
              <a:t>Kaupungin digipalveluja ei tunneta ja niitä on vaikea löytää</a:t>
            </a:r>
          </a:p>
          <a:p>
            <a:pPr marL="285750" indent="-285750">
              <a:buFont typeface="Wingdings" panose="05000000000000000000" pitchFamily="2" charset="2"/>
              <a:buChar char="à"/>
            </a:pPr>
            <a:endParaRPr lang="fi-FI" sz="1200" dirty="0"/>
          </a:p>
          <a:p>
            <a:r>
              <a:rPr lang="fi-FI" sz="1200" dirty="0">
                <a:solidFill>
                  <a:schemeClr val="accent4"/>
                </a:solidFill>
                <a:sym typeface="Wingdings" panose="05000000000000000000" pitchFamily="2" charset="2"/>
              </a:rPr>
              <a:t> </a:t>
            </a:r>
            <a:r>
              <a:rPr lang="fi-FI" sz="1200" dirty="0"/>
              <a:t>Yhä useampi käyttää kännykkää, mutta moni kaupungin digikanavista ei toimi mobiilisti</a:t>
            </a:r>
          </a:p>
          <a:p>
            <a:pPr marL="285750" indent="-285750">
              <a:buFont typeface="Wingdings" panose="05000000000000000000" pitchFamily="2" charset="2"/>
              <a:buChar char="à"/>
            </a:pPr>
            <a:endParaRPr lang="fi-FI" sz="1200" dirty="0"/>
          </a:p>
          <a:p>
            <a:r>
              <a:rPr lang="fi-FI" sz="1200" dirty="0">
                <a:solidFill>
                  <a:schemeClr val="accent4"/>
                </a:solidFill>
                <a:sym typeface="Wingdings" panose="05000000000000000000" pitchFamily="2" charset="2"/>
              </a:rPr>
              <a:t> </a:t>
            </a:r>
            <a:r>
              <a:rPr lang="fi-FI" sz="1200" dirty="0"/>
              <a:t>Kokemukset eri kanavien toimivuudesta ovat ristiriitaisia</a:t>
            </a:r>
          </a:p>
        </p:txBody>
      </p:sp>
    </p:spTree>
    <p:extLst>
      <p:ext uri="{BB962C8B-B14F-4D97-AF65-F5344CB8AC3E}">
        <p14:creationId xmlns:p14="http://schemas.microsoft.com/office/powerpoint/2010/main" val="1622316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800" dirty="0">
                <a:solidFill>
                  <a:schemeClr val="accent1"/>
                </a:solidFill>
              </a:rPr>
              <a:t>Sisällöllisesti toimiva</a:t>
            </a:r>
            <a:endParaRPr lang="fi-FI" sz="3800" dirty="0"/>
          </a:p>
        </p:txBody>
      </p:sp>
      <p:sp>
        <p:nvSpPr>
          <p:cNvPr id="6" name="Dian numeron paikkamerkki 5"/>
          <p:cNvSpPr>
            <a:spLocks noGrp="1"/>
          </p:cNvSpPr>
          <p:nvPr>
            <p:ph type="sldNum" sz="quarter" idx="12"/>
          </p:nvPr>
        </p:nvSpPr>
        <p:spPr/>
        <p:txBody>
          <a:bodyPr/>
          <a:lstStyle/>
          <a:p>
            <a:pPr>
              <a:defRPr/>
            </a:pPr>
            <a:fld id="{0D6489D4-3737-4B07-AFB3-E3F502267E2D}" type="slidenum">
              <a:rPr lang="fi-FI" smtClean="0"/>
              <a:pPr>
                <a:defRPr/>
              </a:pPr>
              <a:t>9</a:t>
            </a:fld>
            <a:endParaRPr lang="fi-FI" dirty="0"/>
          </a:p>
        </p:txBody>
      </p:sp>
      <p:sp>
        <p:nvSpPr>
          <p:cNvPr id="7" name="Sisällön paikkamerkki 2"/>
          <p:cNvSpPr>
            <a:spLocks noGrp="1"/>
          </p:cNvSpPr>
          <p:nvPr>
            <p:ph idx="1"/>
          </p:nvPr>
        </p:nvSpPr>
        <p:spPr>
          <a:xfrm>
            <a:off x="457200" y="1067339"/>
            <a:ext cx="11234738" cy="3675662"/>
          </a:xfrm>
        </p:spPr>
        <p:txBody>
          <a:bodyPr/>
          <a:lstStyle/>
          <a:p>
            <a:pPr marL="0" lvl="0" indent="0" fontAlgn="auto">
              <a:spcBef>
                <a:spcPts val="0"/>
              </a:spcBef>
              <a:spcAft>
                <a:spcPts val="0"/>
              </a:spcAft>
              <a:buNone/>
              <a:defRPr/>
            </a:pPr>
            <a:r>
              <a:rPr lang="fi-FI" sz="1900" dirty="0">
                <a:solidFill>
                  <a:schemeClr val="accent1"/>
                </a:solidFill>
              </a:rPr>
              <a:t>7. Kanavan sisältö vastaa asiakkaan tarpeisiin: turhaa ja päällekkäistä sisältöä ei ylläpidetä</a:t>
            </a:r>
            <a:br>
              <a:rPr lang="fi-FI" sz="1900" dirty="0">
                <a:solidFill>
                  <a:schemeClr val="accent1"/>
                </a:solidFill>
              </a:rPr>
            </a:br>
            <a:r>
              <a:rPr lang="fi-FI" sz="1900" dirty="0">
                <a:solidFill>
                  <a:schemeClr val="accent1"/>
                </a:solidFill>
              </a:rPr>
              <a:t>8. Sisältö on ymmärrettävää ja sen laatutaso säilyy kanavasta toiseen </a:t>
            </a:r>
            <a:r>
              <a:rPr lang="fi-FI" sz="1900" dirty="0">
                <a:sym typeface="Wingdings" panose="05000000000000000000" pitchFamily="2" charset="2"/>
              </a:rPr>
              <a:t>	</a:t>
            </a:r>
          </a:p>
          <a:p>
            <a:pPr marL="0" lvl="0" indent="0" fontAlgn="auto">
              <a:spcBef>
                <a:spcPts val="0"/>
              </a:spcBef>
              <a:spcAft>
                <a:spcPts val="0"/>
              </a:spcAft>
              <a:buNone/>
              <a:defRPr/>
            </a:pPr>
            <a:endParaRPr lang="fi-FI" sz="1600" dirty="0">
              <a:sym typeface="Wingdings" panose="05000000000000000000" pitchFamily="2" charset="2"/>
            </a:endParaRPr>
          </a:p>
          <a:p>
            <a:pPr marL="0" lvl="0" indent="0" fontAlgn="auto">
              <a:spcBef>
                <a:spcPts val="0"/>
              </a:spcBef>
              <a:spcAft>
                <a:spcPts val="0"/>
              </a:spcAft>
              <a:buNone/>
              <a:defRPr/>
            </a:pPr>
            <a:endParaRPr lang="fi-FI" sz="1600" dirty="0">
              <a:sym typeface="Wingdings" panose="05000000000000000000" pitchFamily="2" charset="2"/>
            </a:endParaRPr>
          </a:p>
          <a:p>
            <a:pPr marL="0" lvl="0" indent="0" fontAlgn="auto">
              <a:spcBef>
                <a:spcPts val="0"/>
              </a:spcBef>
              <a:spcAft>
                <a:spcPts val="0"/>
              </a:spcAft>
              <a:buNone/>
              <a:defRPr/>
            </a:pPr>
            <a:endParaRPr lang="fi-FI" sz="1600" dirty="0">
              <a:sym typeface="Wingdings" panose="05000000000000000000" pitchFamily="2" charset="2"/>
            </a:endParaRPr>
          </a:p>
          <a:p>
            <a:pPr marL="0" indent="0">
              <a:buNone/>
            </a:pPr>
            <a:r>
              <a:rPr lang="fi-FI" sz="1600" b="1" dirty="0">
                <a:sym typeface="Wingdings" panose="05000000000000000000" pitchFamily="2" charset="2"/>
              </a:rPr>
              <a:t>           </a:t>
            </a:r>
            <a:r>
              <a:rPr lang="fi-FI" sz="2000" b="1" dirty="0">
                <a:solidFill>
                  <a:schemeClr val="accent1"/>
                </a:solidFill>
                <a:latin typeface="Arial Black" panose="020B0A04020102020204" pitchFamily="34" charset="0"/>
                <a:sym typeface="Wingdings" panose="05000000000000000000" pitchFamily="2" charset="2"/>
              </a:rPr>
              <a:t>KRITEERIT: </a:t>
            </a:r>
            <a:r>
              <a:rPr lang="fi-FI" sz="1600" b="1" dirty="0">
                <a:sym typeface="Wingdings" panose="05000000000000000000" pitchFamily="2" charset="2"/>
              </a:rPr>
              <a:t>					       	</a:t>
            </a:r>
            <a:r>
              <a:rPr lang="fi-FI" sz="1400" dirty="0">
                <a:sym typeface="Wingdings" panose="05000000000000000000" pitchFamily="2" charset="2"/>
              </a:rPr>
              <a:t>Näihin haasteisiin vastataan:</a:t>
            </a:r>
          </a:p>
          <a:p>
            <a:pPr marL="0" indent="0">
              <a:buNone/>
            </a:pPr>
            <a:endParaRPr lang="fi-FI" sz="1600" b="1" dirty="0">
              <a:sym typeface="Wingdings" panose="05000000000000000000" pitchFamily="2" charset="2"/>
            </a:endParaRPr>
          </a:p>
          <a:p>
            <a:pPr marL="0" indent="0">
              <a:buNone/>
            </a:pPr>
            <a:endParaRPr lang="fi-FI" sz="1600" b="1" dirty="0">
              <a:sym typeface="Wingdings" panose="05000000000000000000" pitchFamily="2" charset="2"/>
            </a:endParaRPr>
          </a:p>
          <a:p>
            <a:endParaRPr lang="fi-FI" sz="1600" dirty="0"/>
          </a:p>
          <a:p>
            <a:pPr marL="0" indent="0">
              <a:buNone/>
            </a:pPr>
            <a:r>
              <a:rPr lang="fi-FI" sz="1600" dirty="0"/>
              <a:t>	</a:t>
            </a:r>
          </a:p>
          <a:p>
            <a:pPr marL="0" indent="0">
              <a:buNone/>
            </a:pPr>
            <a:r>
              <a:rPr lang="fi-FI" sz="1600" dirty="0"/>
              <a:t>	</a:t>
            </a:r>
            <a:endParaRPr lang="fi-FI" sz="1600" b="1" dirty="0">
              <a:solidFill>
                <a:schemeClr val="bg1"/>
              </a:solidFill>
              <a:sym typeface="Wingdings" panose="05000000000000000000" pitchFamily="2" charset="2"/>
            </a:endParaRPr>
          </a:p>
        </p:txBody>
      </p:sp>
      <p:sp>
        <p:nvSpPr>
          <p:cNvPr id="3" name="Pyöristetty suorakulmio 2"/>
          <p:cNvSpPr/>
          <p:nvPr/>
        </p:nvSpPr>
        <p:spPr>
          <a:xfrm>
            <a:off x="457200" y="2775165"/>
            <a:ext cx="6329082" cy="2664949"/>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Tekstiruutu 3"/>
          <p:cNvSpPr txBox="1"/>
          <p:nvPr/>
        </p:nvSpPr>
        <p:spPr>
          <a:xfrm>
            <a:off x="730823" y="2891921"/>
            <a:ext cx="5781835" cy="2431435"/>
          </a:xfrm>
          <a:prstGeom prst="rect">
            <a:avLst/>
          </a:prstGeom>
          <a:noFill/>
        </p:spPr>
        <p:txBody>
          <a:bodyPr wrap="square" rtlCol="0">
            <a:spAutoFit/>
          </a:bodyPr>
          <a:lstStyle/>
          <a:p>
            <a:pPr marL="285750" indent="-285750">
              <a:buFont typeface="Wingdings" panose="05000000000000000000" pitchFamily="2" charset="2"/>
              <a:buChar char="ü"/>
            </a:pPr>
            <a:r>
              <a:rPr lang="fi-FI" sz="1600" b="1" dirty="0"/>
              <a:t>Sisältö on ajan tasalla ja aktiivinen </a:t>
            </a:r>
          </a:p>
          <a:p>
            <a:pPr marL="285750" indent="-285750">
              <a:buFont typeface="Wingdings" panose="05000000000000000000" pitchFamily="2" charset="2"/>
              <a:buChar char="ü"/>
            </a:pPr>
            <a:r>
              <a:rPr lang="fi-FI" sz="1600" b="1" dirty="0">
                <a:sym typeface="Wingdings" panose="05000000000000000000" pitchFamily="2" charset="2"/>
              </a:rPr>
              <a:t>Kanava suoriutuu hyvin kaupunkiyhteisten kävijäseurannan </a:t>
            </a:r>
            <a:r>
              <a:rPr lang="fi-FI" sz="1600" b="1" dirty="0" err="1">
                <a:sym typeface="Wingdings" panose="05000000000000000000" pitchFamily="2" charset="2"/>
              </a:rPr>
              <a:t>dashboardille</a:t>
            </a:r>
            <a:r>
              <a:rPr lang="fi-FI" sz="1600" b="1" dirty="0">
                <a:sym typeface="Wingdings" panose="05000000000000000000" pitchFamily="2" charset="2"/>
              </a:rPr>
              <a:t> asetettujen tunnuslukujen pohjalta</a:t>
            </a:r>
          </a:p>
          <a:p>
            <a:pPr marL="742950" lvl="1" indent="-285750">
              <a:buFont typeface="Arial" panose="020B0604020202020204" pitchFamily="34" charset="0"/>
              <a:buChar char="•"/>
            </a:pPr>
            <a:r>
              <a:rPr lang="fi-FI" sz="1400" dirty="0">
                <a:sym typeface="Wingdings" panose="05000000000000000000" pitchFamily="2" charset="2"/>
              </a:rPr>
              <a:t>Kanavan aktiivisuus: tuotettujen sisältöjen/</a:t>
            </a:r>
            <a:r>
              <a:rPr lang="fi-FI" sz="1400" dirty="0" err="1">
                <a:sym typeface="Wingdings" panose="05000000000000000000" pitchFamily="2" charset="2"/>
              </a:rPr>
              <a:t>postausten</a:t>
            </a:r>
            <a:r>
              <a:rPr lang="fi-FI" sz="1400" dirty="0">
                <a:sym typeface="Wingdings" panose="05000000000000000000" pitchFamily="2" charset="2"/>
              </a:rPr>
              <a:t> määrä</a:t>
            </a:r>
          </a:p>
          <a:p>
            <a:pPr marL="742950" lvl="1" indent="-285750">
              <a:buFont typeface="Arial" panose="020B0604020202020204" pitchFamily="34" charset="0"/>
              <a:buChar char="•"/>
            </a:pPr>
            <a:r>
              <a:rPr lang="fi-FI" sz="1400" dirty="0">
                <a:sym typeface="Wingdings" panose="05000000000000000000" pitchFamily="2" charset="2"/>
              </a:rPr>
              <a:t>Käyttäjien sitoutuminen</a:t>
            </a:r>
          </a:p>
          <a:p>
            <a:pPr marL="742950" lvl="1" indent="-285750">
              <a:buFont typeface="Arial" panose="020B0604020202020204" pitchFamily="34" charset="0"/>
              <a:buChar char="•"/>
            </a:pPr>
            <a:r>
              <a:rPr lang="fi-FI" sz="1400" dirty="0">
                <a:sym typeface="Wingdings" panose="05000000000000000000" pitchFamily="2" charset="2"/>
              </a:rPr>
              <a:t>Julkaisun kattavuus</a:t>
            </a:r>
          </a:p>
          <a:p>
            <a:pPr marL="742950" lvl="1" indent="-285750">
              <a:buFont typeface="Arial" panose="020B0604020202020204" pitchFamily="34" charset="0"/>
              <a:buChar char="•"/>
            </a:pPr>
            <a:endParaRPr lang="fi-FI" sz="1400" b="1" dirty="0">
              <a:sym typeface="Wingdings" panose="05000000000000000000" pitchFamily="2" charset="2"/>
            </a:endParaRPr>
          </a:p>
          <a:p>
            <a:pPr marL="285750" indent="-285750">
              <a:buFont typeface="Wingdings" panose="05000000000000000000" pitchFamily="2" charset="2"/>
              <a:buChar char="ü"/>
            </a:pPr>
            <a:r>
              <a:rPr lang="fi-FI" sz="1600" b="1" dirty="0">
                <a:sym typeface="Wingdings" panose="05000000000000000000" pitchFamily="2" charset="2"/>
              </a:rPr>
              <a:t>Noudattaa kaupungin v</a:t>
            </a:r>
            <a:r>
              <a:rPr lang="fi-FI" sz="1600" b="1" dirty="0"/>
              <a:t>isuaalisen ilmeen ohjeistoa: </a:t>
            </a:r>
            <a:r>
              <a:rPr lang="fi-FI" sz="1600" dirty="0"/>
              <a:t>Brand.hel.fi</a:t>
            </a:r>
            <a:endParaRPr lang="fi-FI" dirty="0"/>
          </a:p>
        </p:txBody>
      </p:sp>
      <p:sp>
        <p:nvSpPr>
          <p:cNvPr id="8" name="Kuvatekstiellipsi 7"/>
          <p:cNvSpPr/>
          <p:nvPr/>
        </p:nvSpPr>
        <p:spPr>
          <a:xfrm>
            <a:off x="7059905" y="3005884"/>
            <a:ext cx="3557838" cy="213149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dirty="0">
                <a:solidFill>
                  <a:schemeClr val="accent4"/>
                </a:solidFill>
                <a:sym typeface="Wingdings" panose="05000000000000000000" pitchFamily="2" charset="2"/>
              </a:rPr>
              <a:t> </a:t>
            </a:r>
            <a:r>
              <a:rPr lang="fi-FI" sz="1200" dirty="0">
                <a:solidFill>
                  <a:schemeClr val="bg1"/>
                </a:solidFill>
              </a:rPr>
              <a:t>Sisältöön hukkuu, kun sitä on niin paljon: tarpeellinen tieto ei löydy helposti</a:t>
            </a:r>
          </a:p>
          <a:p>
            <a:pPr marL="285750" indent="-285750">
              <a:buFont typeface="Wingdings" panose="05000000000000000000" pitchFamily="2" charset="2"/>
              <a:buChar char="à"/>
            </a:pPr>
            <a:endParaRPr lang="fi-FI" sz="1200" dirty="0">
              <a:solidFill>
                <a:schemeClr val="bg1"/>
              </a:solidFill>
            </a:endParaRPr>
          </a:p>
          <a:p>
            <a:r>
              <a:rPr lang="fi-FI" sz="1200" dirty="0">
                <a:solidFill>
                  <a:schemeClr val="accent4"/>
                </a:solidFill>
                <a:sym typeface="Wingdings" panose="05000000000000000000" pitchFamily="2" charset="2"/>
              </a:rPr>
              <a:t> </a:t>
            </a:r>
            <a:r>
              <a:rPr lang="fi-FI" sz="1200" dirty="0">
                <a:solidFill>
                  <a:schemeClr val="bg1"/>
                </a:solidFill>
              </a:rPr>
              <a:t>Kanavissa on paljon päällekkäistä, vanhentunutta ja asiakkaille turhaa sisältöä</a:t>
            </a:r>
            <a:endParaRPr lang="fi-FI" sz="1200" i="1" dirty="0">
              <a:solidFill>
                <a:schemeClr val="bg1"/>
              </a:solidFill>
            </a:endParaRPr>
          </a:p>
        </p:txBody>
      </p:sp>
      <p:sp>
        <p:nvSpPr>
          <p:cNvPr id="9" name="Kuvatekstiellipsi 8"/>
          <p:cNvSpPr/>
          <p:nvPr/>
        </p:nvSpPr>
        <p:spPr>
          <a:xfrm flipH="1">
            <a:off x="9147549" y="4743001"/>
            <a:ext cx="2721007" cy="1394226"/>
          </a:xfrm>
          <a:custGeom>
            <a:avLst/>
            <a:gdLst>
              <a:gd name="connsiteX0" fmla="*/ 793636 w 2721007"/>
              <a:gd name="connsiteY0" fmla="*/ 1568504 h 1394226"/>
              <a:gd name="connsiteX1" fmla="*/ 691910 w 2721007"/>
              <a:gd name="connsiteY1" fmla="*/ 1304240 h 1394226"/>
              <a:gd name="connsiteX2" fmla="*/ 640267 w 2721007"/>
              <a:gd name="connsiteY2" fmla="*/ 105697 h 1394226"/>
              <a:gd name="connsiteX3" fmla="*/ 1761163 w 2721007"/>
              <a:gd name="connsiteY3" fmla="*/ 30915 h 1394226"/>
              <a:gd name="connsiteX4" fmla="*/ 2415321 w 2721007"/>
              <a:gd name="connsiteY4" fmla="*/ 1137393 h 1394226"/>
              <a:gd name="connsiteX5" fmla="*/ 1184459 w 2721007"/>
              <a:gd name="connsiteY5" fmla="*/ 1388366 h 1394226"/>
              <a:gd name="connsiteX6" fmla="*/ 793636 w 2721007"/>
              <a:gd name="connsiteY6" fmla="*/ 1568504 h 1394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21007" h="1394226" extrusionOk="0">
                <a:moveTo>
                  <a:pt x="793636" y="1568504"/>
                </a:moveTo>
                <a:cubicBezTo>
                  <a:pt x="756866" y="1460170"/>
                  <a:pt x="741236" y="1384779"/>
                  <a:pt x="691910" y="1304240"/>
                </a:cubicBezTo>
                <a:cubicBezTo>
                  <a:pt x="-138830" y="1057270"/>
                  <a:pt x="-261056" y="486019"/>
                  <a:pt x="640267" y="105697"/>
                </a:cubicBezTo>
                <a:cubicBezTo>
                  <a:pt x="976417" y="-26393"/>
                  <a:pt x="1378759" y="-23384"/>
                  <a:pt x="1761163" y="30915"/>
                </a:cubicBezTo>
                <a:cubicBezTo>
                  <a:pt x="2689317" y="165569"/>
                  <a:pt x="3048986" y="875476"/>
                  <a:pt x="2415321" y="1137393"/>
                </a:cubicBezTo>
                <a:cubicBezTo>
                  <a:pt x="2090256" y="1396425"/>
                  <a:pt x="1609326" y="1445298"/>
                  <a:pt x="1184459" y="1388366"/>
                </a:cubicBezTo>
                <a:cubicBezTo>
                  <a:pt x="1091203" y="1417735"/>
                  <a:pt x="829381" y="1531582"/>
                  <a:pt x="793636" y="1568504"/>
                </a:cubicBezTo>
                <a:close/>
              </a:path>
            </a:pathLst>
          </a:custGeom>
          <a:noFill/>
          <a:ln w="28575">
            <a:solidFill>
              <a:schemeClr val="accent4"/>
            </a:solidFill>
            <a:extLst>
              <a:ext uri="{C807C97D-BFC1-408E-A445-0C87EB9F89A2}">
                <ask:lineSketchStyleProps xmlns:ask="http://schemas.microsoft.com/office/drawing/2018/sketchyshapes" sd="3872825903">
                  <a:prstGeom prst="wedgeEllipseCallou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dirty="0">
                <a:solidFill>
                  <a:schemeClr val="accent4"/>
                </a:solidFill>
                <a:sym typeface="Wingdings" panose="05000000000000000000" pitchFamily="2" charset="2"/>
              </a:rPr>
              <a:t> </a:t>
            </a:r>
            <a:r>
              <a:rPr lang="fi-FI" sz="1200" dirty="0">
                <a:solidFill>
                  <a:schemeClr val="tx1"/>
                </a:solidFill>
              </a:rPr>
              <a:t>Sisällöntuottajien ohjeet ja tukimateriaali kaipaavat päivitystä</a:t>
            </a:r>
          </a:p>
        </p:txBody>
      </p:sp>
    </p:spTree>
    <p:extLst>
      <p:ext uri="{BB962C8B-B14F-4D97-AF65-F5344CB8AC3E}">
        <p14:creationId xmlns:p14="http://schemas.microsoft.com/office/powerpoint/2010/main" val="1042023611"/>
      </p:ext>
    </p:extLst>
  </p:cSld>
  <p:clrMapOvr>
    <a:masterClrMapping/>
  </p:clrMapOvr>
</p:sld>
</file>

<file path=ppt/theme/theme1.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D2FC8669-76C9-844E-B99F-8ECF6C4668E6}"/>
    </a:ext>
  </a:extLst>
</a:theme>
</file>

<file path=ppt/theme/theme2.xml><?xml version="1.0" encoding="utf-8"?>
<a:theme xmlns:a="http://schemas.openxmlformats.org/drawingml/2006/main" name="HKI-bussi">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A24C57A2-4736-BE47-81F6-5DC6C8AD29D6}"/>
    </a:ext>
  </a:extLst>
</a:theme>
</file>

<file path=ppt/theme/theme3.xml><?xml version="1.0" encoding="utf-8"?>
<a:theme xmlns:a="http://schemas.openxmlformats.org/drawingml/2006/main" name="HKI-metro">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FFFF"/>
        </a:solidFill>
        <a:ln>
          <a:noFill/>
        </a:ln>
        <a:extLst>
          <a:ext uri="{91240B29-F687-4F45-9708-019B960494DF}">
            <a14:hiddenLine xmlns:a14="http://schemas.microsoft.com/office/drawing/2010/main" w="9525">
              <a:solidFill>
                <a:srgbClr val="000000"/>
              </a:solidFill>
              <a:round/>
              <a:headEnd/>
              <a:tailEnd/>
            </a14:hiddenLine>
          </a:ext>
        </a:extLst>
      </a:spPr>
      <a:bodyPr vert="horz" wrap="square" lIns="91440" tIns="45720" rIns="91440" bIns="45720" numCol="1" anchor="t" anchorCtr="0" compatLnSpc="1">
        <a:prstTxWarp prst="textNoShape">
          <a:avLst/>
        </a:prstTxWarp>
      </a:bodyPr>
      <a:lstStyle>
        <a:defPPr>
          <a:defRPr/>
        </a:defPPr>
      </a:lstStyle>
    </a:spDef>
  </a:objectDefaults>
  <a:extraClrSchemeLst/>
  <a:extLst>
    <a:ext uri="{05A4C25C-085E-4340-85A3-A5531E510DB2}">
      <thm15:themeFamily xmlns:thm15="http://schemas.microsoft.com/office/thememl/2012/main" name="Presentation1" id="{9BA43834-84E8-1541-A3A8-3233C81DED4A}" vid="{D194A319-BDD9-9144-AF1C-D6FFEB41B6FF}"/>
    </a:ext>
  </a:extLst>
</a:theme>
</file>

<file path=ppt/theme/theme4.xml><?xml version="1.0" encoding="utf-8"?>
<a:theme xmlns:a="http://schemas.openxmlformats.org/drawingml/2006/main" name="HKI-spåra">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CEF41086-7240-E145-B7F8-8B01D5B93276}"/>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HKI_presentation</Template>
  <TotalTime>2253</TotalTime>
  <Words>1896</Words>
  <Application>Microsoft Office PowerPoint</Application>
  <PresentationFormat>Laajakuva</PresentationFormat>
  <Paragraphs>275</Paragraphs>
  <Slides>18</Slides>
  <Notes>0</Notes>
  <HiddenSlides>0</HiddenSlides>
  <MMClips>0</MMClips>
  <ScaleCrop>false</ScaleCrop>
  <HeadingPairs>
    <vt:vector size="6" baseType="variant">
      <vt:variant>
        <vt:lpstr>Käytetyt fontit</vt:lpstr>
      </vt:variant>
      <vt:variant>
        <vt:i4>5</vt:i4>
      </vt:variant>
      <vt:variant>
        <vt:lpstr>Teema</vt:lpstr>
      </vt:variant>
      <vt:variant>
        <vt:i4>4</vt:i4>
      </vt:variant>
      <vt:variant>
        <vt:lpstr>Dian otsikot</vt:lpstr>
      </vt:variant>
      <vt:variant>
        <vt:i4>18</vt:i4>
      </vt:variant>
    </vt:vector>
  </HeadingPairs>
  <TitlesOfParts>
    <vt:vector size="27" baseType="lpstr">
      <vt:lpstr>Arial</vt:lpstr>
      <vt:lpstr>Arial Black</vt:lpstr>
      <vt:lpstr>Calibri</vt:lpstr>
      <vt:lpstr>Symbol</vt:lpstr>
      <vt:lpstr>Wingdings</vt:lpstr>
      <vt:lpstr>HKI-perus</vt:lpstr>
      <vt:lpstr>HKI-bussi</vt:lpstr>
      <vt:lpstr>HKI-metro</vt:lpstr>
      <vt:lpstr>HKI-spåra</vt:lpstr>
      <vt:lpstr>Miksi digikanavalinjaukset?</vt:lpstr>
      <vt:lpstr>Digikanavalinjaukset</vt:lpstr>
      <vt:lpstr>Toimiva digikanava on   Asiakkaalle suunniteltu  1. Kanavakehitys pohjaa asiakkaan tarpeiden ja toiminnan ymmärtämiseen  2. Kanavat muodostavat asiakkaille luontevia aihe- ja palvelukokonaisuuksia  3. Asiakkaalle toimiviin kanaviin panostetaan; toimimattomista kanavista luovutaan  Helposti löydettävä, käytettävä ja saavutettava  4. Asiakas tietää, mitä palveluja hänelle on tarjolla ja löytää ne helposti  5. Kanavat vastaavat asiakkaan tapaan käyttää palveluja  6. Asiakkaan käyttökokemus on yhdenmukainen kanavasta riippumatta  Sisällöllisesti toimiva  7. Kanavan sisältö vastaa asiakkaan tarpeisiin: turhaa ja päällekkäistä sisältöä ei ylläpidetä  8. Sisältö on ymmärrettävää ja sen laatutaso säilyy kanavasta toiseen         Hallittu osa kokonaisuutta  9. Kanavia seurataan ja kehitetään kokonaisuutena yli organisaatiorajojen  10. Kanavien avaamisessa, kehittämisessä ja sulkemisessa nojataan yhteisiin pelisääntöihin </vt:lpstr>
      <vt:lpstr>Lisäksi digijohtoryhmä on linjannut:     Verkkokanavissa tulee olla kävijäseuranta   Verkkopalvelut suunnitellaan mobiili edellä   Lopetettavat digikanavat ja -palvelut listataan   Domaineja hallitaan keskitetysti      </vt:lpstr>
      <vt:lpstr>Kanavakriteerit</vt:lpstr>
      <vt:lpstr>Digikanavissa tulee täyttyä seuraavat kriteerit:   Asiakastarve, kohderyhmä ja tavoite määritelty  Sisältö ajan tasalla ja aktiivinen   Toimii mobiililaitteilla  Käytössä kävijäseurannan työkalu ja seurannan mittarit  Saavutettavuus: WCAG 2.0, taso AA (hel.fi/saavutettavuus)  Tietosuojasta ja -turva kunnossa (hel.fi/tietosuoja)  Löytyy kanavahallinnan työkalusta ja kävijäseurannan dashboardilta  Noudattaa kaupungin visuaalista ohjeistoa (brand.hel.fi)  Huomioi myös:  Helsinki Design System  Löydettävyys (SEO)  Käytettävyys   </vt:lpstr>
      <vt:lpstr>Asiakkaalle suunniteltu</vt:lpstr>
      <vt:lpstr>Helposti löydettävä, käytettävä ja saavutettava</vt:lpstr>
      <vt:lpstr>Sisällöllisesti toimiva</vt:lpstr>
      <vt:lpstr>Hallittu osa kokonaisuutta</vt:lpstr>
      <vt:lpstr>Kanavien muistilistat  </vt:lpstr>
      <vt:lpstr>Ennen kuin avaat uuden digikanavan  (some tai viestintäkanava)</vt:lpstr>
      <vt:lpstr>Kanavan julkaisun jälkeen</vt:lpstr>
      <vt:lpstr>Kanavan sulkeminen</vt:lpstr>
      <vt:lpstr>Domain-linjaukset</vt:lpstr>
      <vt:lpstr>Domaineja avataan ja hallitaan keskitetysti</vt:lpstr>
      <vt:lpstr>Domain-nimissä noudatetaan yhteisiä periaatteita</vt:lpstr>
      <vt:lpstr>PowerPoint-esitys</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Asettelumallit</dc:title>
  <dc:creator>Lahti Paula</dc:creator>
  <cp:lastModifiedBy>Kyläheiko Riikka</cp:lastModifiedBy>
  <cp:revision>150</cp:revision>
  <cp:lastPrinted>2020-11-19T14:40:06Z</cp:lastPrinted>
  <dcterms:created xsi:type="dcterms:W3CDTF">2020-10-27T14:17:31Z</dcterms:created>
  <dcterms:modified xsi:type="dcterms:W3CDTF">2023-09-11T13:55:06Z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35e945f-875f-47b7-87fa-10b3524d17f5_Enabled">
    <vt:lpwstr>true</vt:lpwstr>
  </property>
  <property fmtid="{D5CDD505-2E9C-101B-9397-08002B2CF9AE}" pid="3" name="MSIP_Label_f35e945f-875f-47b7-87fa-10b3524d17f5_SetDate">
    <vt:lpwstr>2023-09-07T14:58:39Z</vt:lpwstr>
  </property>
  <property fmtid="{D5CDD505-2E9C-101B-9397-08002B2CF9AE}" pid="4" name="MSIP_Label_f35e945f-875f-47b7-87fa-10b3524d17f5_Method">
    <vt:lpwstr>Standard</vt:lpwstr>
  </property>
  <property fmtid="{D5CDD505-2E9C-101B-9397-08002B2CF9AE}" pid="5" name="MSIP_Label_f35e945f-875f-47b7-87fa-10b3524d17f5_Name">
    <vt:lpwstr>Julkinen (harkinnanvaraisesti)</vt:lpwstr>
  </property>
  <property fmtid="{D5CDD505-2E9C-101B-9397-08002B2CF9AE}" pid="6" name="MSIP_Label_f35e945f-875f-47b7-87fa-10b3524d17f5_SiteId">
    <vt:lpwstr>3feb6bc1-d722-4726-966c-5b58b64df752</vt:lpwstr>
  </property>
  <property fmtid="{D5CDD505-2E9C-101B-9397-08002B2CF9AE}" pid="7" name="MSIP_Label_f35e945f-875f-47b7-87fa-10b3524d17f5_ActionId">
    <vt:lpwstr>33ee6427-1252-4c04-ba58-d1866e50bc07</vt:lpwstr>
  </property>
  <property fmtid="{D5CDD505-2E9C-101B-9397-08002B2CF9AE}" pid="8" name="MSIP_Label_f35e945f-875f-47b7-87fa-10b3524d17f5_ContentBits">
    <vt:lpwstr>0</vt:lpwstr>
  </property>
</Properties>
</file>